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2503487"/>
            <a:ext cx="9144000" cy="1006475"/>
          </a:xfrm>
          <a:prstGeom prst="rect">
            <a:avLst/>
          </a:prstGeom>
          <a:solidFill>
            <a:schemeClr val="dk1"/>
          </a:solid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b="1"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 y="365126"/>
            <a:ext cx="11617779" cy="679904"/>
          </a:xfrm>
          <a:prstGeom prst="rect">
            <a:avLst/>
          </a:prstGeom>
          <a:solidFill>
            <a:schemeClr val="dk1"/>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5.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hyperlink" Target="https://www.youtube.com/watch?v=7_tdztHiyi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jpg"/><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7.jpg"/><Relationship Id="rId4" Type="http://schemas.openxmlformats.org/officeDocument/2006/relationships/image" Target="../media/image39.png"/><Relationship Id="rId5"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7.jpg"/><Relationship Id="rId4" Type="http://schemas.openxmlformats.org/officeDocument/2006/relationships/image" Target="../media/image41.jpg"/><Relationship Id="rId5" Type="http://schemas.openxmlformats.org/officeDocument/2006/relationships/image" Target="../media/image4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jpg"/><Relationship Id="rId4" Type="http://schemas.openxmlformats.org/officeDocument/2006/relationships/image" Target="../media/image44.png"/><Relationship Id="rId5" Type="http://schemas.openxmlformats.org/officeDocument/2006/relationships/image" Target="../media/image4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7.png"/><Relationship Id="rId5" Type="http://schemas.openxmlformats.org/officeDocument/2006/relationships/image" Target="../media/image9.jpg"/><Relationship Id="rId6"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4.jpg"/><Relationship Id="rId4" Type="http://schemas.openxmlformats.org/officeDocument/2006/relationships/image" Target="../media/image8.jp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1.jpg"/><Relationship Id="rId6"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jpg"/><Relationship Id="rId4" Type="http://schemas.openxmlformats.org/officeDocument/2006/relationships/image" Target="../media/image16.gif"/><Relationship Id="rId5" Type="http://schemas.openxmlformats.org/officeDocument/2006/relationships/image" Target="../media/image6.jpg"/><Relationship Id="rId6" Type="http://schemas.openxmlformats.org/officeDocument/2006/relationships/image" Target="../media/image20.jpg"/><Relationship Id="rId7"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ph type="ctrTitle"/>
          </p:nvPr>
        </p:nvSpPr>
        <p:spPr>
          <a:xfrm>
            <a:off x="0" y="148279"/>
            <a:ext cx="7010400" cy="807310"/>
          </a:xfrm>
          <a:prstGeom prst="rect">
            <a:avLst/>
          </a:prstGeom>
          <a:solidFill>
            <a:schemeClr val="dk1"/>
          </a:solid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Font typeface="Calibri"/>
              <a:buNone/>
            </a:pPr>
            <a:r>
              <a:rPr b="1" lang="en-CA" sz="4800"/>
              <a:t>Gaming and Ideology: </a:t>
            </a:r>
            <a:endParaRPr b="1" sz="4800"/>
          </a:p>
        </p:txBody>
      </p:sp>
      <p:sp>
        <p:nvSpPr>
          <p:cNvPr id="89" name="Google Shape;89;p13"/>
          <p:cNvSpPr txBox="1"/>
          <p:nvPr>
            <p:ph idx="1" type="subTitle"/>
          </p:nvPr>
        </p:nvSpPr>
        <p:spPr>
          <a:xfrm>
            <a:off x="4786185" y="5702687"/>
            <a:ext cx="7405816" cy="599259"/>
          </a:xfrm>
          <a:prstGeom prst="rect">
            <a:avLst/>
          </a:prstGeom>
          <a:solidFill>
            <a:schemeClr val="dk1"/>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None/>
            </a:pPr>
            <a:r>
              <a:rPr b="1" lang="en-CA" sz="4000">
                <a:solidFill>
                  <a:schemeClr val="lt1"/>
                </a:solidFill>
              </a:rPr>
              <a:t>The Power of Media (duh!)</a:t>
            </a:r>
            <a:endParaRPr b="1" sz="4000">
              <a:solidFill>
                <a:schemeClr val="lt1"/>
              </a:solidFill>
            </a:endParaRPr>
          </a:p>
        </p:txBody>
      </p:sp>
      <p:pic>
        <p:nvPicPr>
          <p:cNvPr id="90" name="Google Shape;90;p13"/>
          <p:cNvPicPr preferRelativeResize="0"/>
          <p:nvPr/>
        </p:nvPicPr>
        <p:blipFill rotWithShape="1">
          <a:blip r:embed="rId3">
            <a:alphaModFix/>
          </a:blip>
          <a:srcRect b="0" l="0" r="0" t="0"/>
          <a:stretch/>
        </p:blipFill>
        <p:spPr>
          <a:xfrm>
            <a:off x="1996580" y="1246465"/>
            <a:ext cx="7519332" cy="395939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idx="1" type="body"/>
          </p:nvPr>
        </p:nvSpPr>
        <p:spPr>
          <a:xfrm>
            <a:off x="453080" y="1394255"/>
            <a:ext cx="11409405" cy="5261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CA" sz="3600"/>
              <a:t>Media’s affects cannot be reduced to a 1:1 ratio of “I saw a woman as a waitress so now I think all women should be waitresses” or “I saw a black person on TV portray a thug, so now I believe all black people are thugs.”</a:t>
            </a:r>
            <a:endParaRPr/>
          </a:p>
          <a:p>
            <a:pPr indent="-228600" lvl="0" marL="228600" rtl="0" algn="l">
              <a:lnSpc>
                <a:spcPct val="90000"/>
              </a:lnSpc>
              <a:spcBef>
                <a:spcPts val="1000"/>
              </a:spcBef>
              <a:spcAft>
                <a:spcPts val="0"/>
              </a:spcAft>
              <a:buClr>
                <a:schemeClr val="dk1"/>
              </a:buClr>
              <a:buSzPts val="3600"/>
              <a:buChar char="•"/>
            </a:pPr>
            <a:r>
              <a:rPr lang="en-CA" sz="3600"/>
              <a:t>The media </a:t>
            </a:r>
            <a:r>
              <a:rPr b="1" lang="en-CA" sz="3600">
                <a:solidFill>
                  <a:srgbClr val="C00000"/>
                </a:solidFill>
              </a:rPr>
              <a:t>reinforces</a:t>
            </a:r>
            <a:r>
              <a:rPr lang="en-CA" sz="3600"/>
              <a:t>, </a:t>
            </a:r>
            <a:r>
              <a:rPr b="1" lang="en-CA" sz="3600">
                <a:solidFill>
                  <a:srgbClr val="008000"/>
                </a:solidFill>
              </a:rPr>
              <a:t>validates</a:t>
            </a:r>
            <a:r>
              <a:rPr b="1" lang="en-CA" sz="3600"/>
              <a:t>,</a:t>
            </a:r>
            <a:r>
              <a:rPr lang="en-CA" sz="3600"/>
              <a:t>                                                     and </a:t>
            </a:r>
            <a:r>
              <a:rPr b="1" lang="en-CA" sz="3600">
                <a:solidFill>
                  <a:srgbClr val="002060"/>
                </a:solidFill>
              </a:rPr>
              <a:t>normalizes</a:t>
            </a:r>
            <a:r>
              <a:rPr lang="en-CA" sz="3600"/>
              <a:t> images and                                                                  beliefs via repeated exposure:                                                            </a:t>
            </a:r>
            <a:r>
              <a:rPr b="1" lang="en-CA" sz="4400"/>
              <a:t>it’s a very sophisticated                                                                form of propaganda.</a:t>
            </a:r>
            <a:endParaRPr/>
          </a:p>
          <a:p>
            <a:pPr indent="0" lvl="0" marL="0" rtl="0" algn="l">
              <a:lnSpc>
                <a:spcPct val="90000"/>
              </a:lnSpc>
              <a:spcBef>
                <a:spcPts val="1000"/>
              </a:spcBef>
              <a:spcAft>
                <a:spcPts val="0"/>
              </a:spcAft>
              <a:buClr>
                <a:schemeClr val="dk1"/>
              </a:buClr>
              <a:buSzPts val="3600"/>
              <a:buNone/>
            </a:pPr>
            <a:r>
              <a:t/>
            </a:r>
            <a:endParaRPr sz="3600"/>
          </a:p>
        </p:txBody>
      </p:sp>
      <p:sp>
        <p:nvSpPr>
          <p:cNvPr id="165" name="Google Shape;165;p22"/>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My point? </a:t>
            </a:r>
            <a:endParaRPr b="1" sz="4400">
              <a:solidFill>
                <a:schemeClr val="lt1"/>
              </a:solidFill>
              <a:latin typeface="Calibri"/>
              <a:ea typeface="Calibri"/>
              <a:cs typeface="Calibri"/>
              <a:sym typeface="Calibri"/>
            </a:endParaRPr>
          </a:p>
        </p:txBody>
      </p:sp>
      <p:pic>
        <p:nvPicPr>
          <p:cNvPr id="166" name="Google Shape;166;p22"/>
          <p:cNvPicPr preferRelativeResize="0"/>
          <p:nvPr/>
        </p:nvPicPr>
        <p:blipFill rotWithShape="1">
          <a:blip r:embed="rId3">
            <a:alphaModFix/>
          </a:blip>
          <a:srcRect b="0" l="0" r="0" t="0"/>
          <a:stretch/>
        </p:blipFill>
        <p:spPr>
          <a:xfrm>
            <a:off x="7512121" y="3638036"/>
            <a:ext cx="4123138" cy="3018137"/>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3"/>
          <p:cNvPicPr preferRelativeResize="0"/>
          <p:nvPr>
            <p:ph idx="1" type="body"/>
          </p:nvPr>
        </p:nvPicPr>
        <p:blipFill rotWithShape="1">
          <a:blip r:embed="rId3">
            <a:alphaModFix/>
          </a:blip>
          <a:srcRect b="0" l="0" r="0" t="0"/>
          <a:stretch/>
        </p:blipFill>
        <p:spPr>
          <a:xfrm>
            <a:off x="6680885" y="134464"/>
            <a:ext cx="4952039" cy="3961632"/>
          </a:xfrm>
          <a:prstGeom prst="rect">
            <a:avLst/>
          </a:prstGeom>
          <a:noFill/>
          <a:ln>
            <a:noFill/>
          </a:ln>
        </p:spPr>
      </p:pic>
      <p:sp>
        <p:nvSpPr>
          <p:cNvPr id="172" name="Google Shape;172;p23"/>
          <p:cNvSpPr txBox="1"/>
          <p:nvPr/>
        </p:nvSpPr>
        <p:spPr>
          <a:xfrm>
            <a:off x="0" y="134464"/>
            <a:ext cx="6137189" cy="108473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Calibri"/>
              <a:buNone/>
            </a:pPr>
            <a:r>
              <a:rPr b="1" lang="en-CA" sz="3200">
                <a:solidFill>
                  <a:schemeClr val="lt1"/>
                </a:solidFill>
                <a:latin typeface="Calibri"/>
                <a:ea typeface="Calibri"/>
                <a:cs typeface="Calibri"/>
                <a:sym typeface="Calibri"/>
              </a:rPr>
              <a:t>Consider </a:t>
            </a:r>
            <a:r>
              <a:rPr b="1" lang="en-CA" sz="3200">
                <a:solidFill>
                  <a:srgbClr val="F4B081"/>
                </a:solidFill>
                <a:latin typeface="Calibri"/>
                <a:ea typeface="Calibri"/>
                <a:cs typeface="Calibri"/>
                <a:sym typeface="Calibri"/>
              </a:rPr>
              <a:t>Fake News and the US Election: </a:t>
            </a:r>
            <a:r>
              <a:rPr b="1" lang="en-CA" sz="3200">
                <a:solidFill>
                  <a:schemeClr val="lt1"/>
                </a:solidFill>
                <a:latin typeface="Calibri"/>
                <a:ea typeface="Calibri"/>
                <a:cs typeface="Calibri"/>
                <a:sym typeface="Calibri"/>
              </a:rPr>
              <a:t>Choose Your Own Reality</a:t>
            </a:r>
            <a:endParaRPr b="1" sz="3200">
              <a:solidFill>
                <a:schemeClr val="lt1"/>
              </a:solidFill>
              <a:latin typeface="Calibri"/>
              <a:ea typeface="Calibri"/>
              <a:cs typeface="Calibri"/>
              <a:sym typeface="Calibri"/>
            </a:endParaRPr>
          </a:p>
        </p:txBody>
      </p:sp>
      <p:pic>
        <p:nvPicPr>
          <p:cNvPr id="173" name="Google Shape;173;p23"/>
          <p:cNvPicPr preferRelativeResize="0"/>
          <p:nvPr/>
        </p:nvPicPr>
        <p:blipFill rotWithShape="1">
          <a:blip r:embed="rId4">
            <a:alphaModFix/>
          </a:blip>
          <a:srcRect b="0" l="0" r="0" t="0"/>
          <a:stretch/>
        </p:blipFill>
        <p:spPr>
          <a:xfrm>
            <a:off x="0" y="1447318"/>
            <a:ext cx="5614601" cy="5180322"/>
          </a:xfrm>
          <a:prstGeom prst="rect">
            <a:avLst/>
          </a:prstGeom>
          <a:noFill/>
          <a:ln>
            <a:noFill/>
          </a:ln>
        </p:spPr>
      </p:pic>
      <p:pic>
        <p:nvPicPr>
          <p:cNvPr id="174" name="Google Shape;174;p23"/>
          <p:cNvPicPr preferRelativeResize="0"/>
          <p:nvPr/>
        </p:nvPicPr>
        <p:blipFill rotWithShape="1">
          <a:blip r:embed="rId5">
            <a:alphaModFix/>
          </a:blip>
          <a:srcRect b="0" l="0" r="0" t="0"/>
          <a:stretch/>
        </p:blipFill>
        <p:spPr>
          <a:xfrm>
            <a:off x="4884651" y="4066478"/>
            <a:ext cx="7381875" cy="2657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nvSpPr>
        <p:spPr>
          <a:xfrm>
            <a:off x="1746421" y="5946313"/>
            <a:ext cx="8855676" cy="75928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Calibri"/>
              <a:buNone/>
            </a:pPr>
            <a:r>
              <a:rPr b="1" lang="en-CA" sz="3600">
                <a:solidFill>
                  <a:schemeClr val="lt1"/>
                </a:solidFill>
                <a:latin typeface="Calibri"/>
                <a:ea typeface="Calibri"/>
                <a:cs typeface="Calibri"/>
                <a:sym typeface="Calibri"/>
              </a:rPr>
              <a:t>Are People Really This Dumb? The answer: yes. </a:t>
            </a:r>
            <a:endParaRPr b="1" sz="3600">
              <a:solidFill>
                <a:schemeClr val="lt1"/>
              </a:solidFill>
              <a:latin typeface="Calibri"/>
              <a:ea typeface="Calibri"/>
              <a:cs typeface="Calibri"/>
              <a:sym typeface="Calibri"/>
            </a:endParaRPr>
          </a:p>
        </p:txBody>
      </p:sp>
      <p:pic>
        <p:nvPicPr>
          <p:cNvPr id="180" name="Google Shape;180;p24"/>
          <p:cNvPicPr preferRelativeResize="0"/>
          <p:nvPr/>
        </p:nvPicPr>
        <p:blipFill rotWithShape="1">
          <a:blip r:embed="rId3">
            <a:alphaModFix/>
          </a:blip>
          <a:srcRect b="0" l="0" r="0" t="0"/>
          <a:stretch/>
        </p:blipFill>
        <p:spPr>
          <a:xfrm>
            <a:off x="1374175" y="0"/>
            <a:ext cx="8932905" cy="2179022"/>
          </a:xfrm>
          <a:prstGeom prst="rect">
            <a:avLst/>
          </a:prstGeom>
          <a:noFill/>
          <a:ln>
            <a:noFill/>
          </a:ln>
        </p:spPr>
      </p:pic>
      <p:pic>
        <p:nvPicPr>
          <p:cNvPr id="181" name="Google Shape;181;p24"/>
          <p:cNvPicPr preferRelativeResize="0"/>
          <p:nvPr/>
        </p:nvPicPr>
        <p:blipFill rotWithShape="1">
          <a:blip r:embed="rId4">
            <a:alphaModFix/>
          </a:blip>
          <a:srcRect b="0" l="0" r="0" t="0"/>
          <a:stretch/>
        </p:blipFill>
        <p:spPr>
          <a:xfrm>
            <a:off x="203887" y="2179022"/>
            <a:ext cx="7467600" cy="3457575"/>
          </a:xfrm>
          <a:prstGeom prst="rect">
            <a:avLst/>
          </a:prstGeom>
          <a:noFill/>
          <a:ln cap="flat" cmpd="sng" w="9525">
            <a:solidFill>
              <a:schemeClr val="dk1"/>
            </a:solidFill>
            <a:prstDash val="solid"/>
            <a:round/>
            <a:headEnd len="sm" w="sm" type="none"/>
            <a:tailEnd len="sm" w="sm" type="none"/>
          </a:ln>
        </p:spPr>
      </p:pic>
      <p:pic>
        <p:nvPicPr>
          <p:cNvPr id="182" name="Google Shape;182;p24"/>
          <p:cNvPicPr preferRelativeResize="0"/>
          <p:nvPr/>
        </p:nvPicPr>
        <p:blipFill rotWithShape="1">
          <a:blip r:embed="rId5">
            <a:alphaModFix/>
          </a:blip>
          <a:srcRect b="0" l="0" r="11960" t="0"/>
          <a:stretch/>
        </p:blipFill>
        <p:spPr>
          <a:xfrm>
            <a:off x="7671487" y="2488738"/>
            <a:ext cx="4504166" cy="29647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5"/>
          <p:cNvSpPr txBox="1"/>
          <p:nvPr>
            <p:ph idx="1" type="body"/>
          </p:nvPr>
        </p:nvSpPr>
        <p:spPr>
          <a:xfrm>
            <a:off x="395415" y="1550774"/>
            <a:ext cx="11442357" cy="3391929"/>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00000"/>
              <a:buChar char="•"/>
            </a:pPr>
            <a:r>
              <a:rPr lang="en-CA" sz="3600"/>
              <a:t>Media theory and analysis is accepted by fans of most major forms of media…all (it seems) except video games. </a:t>
            </a:r>
            <a:endParaRPr/>
          </a:p>
          <a:p>
            <a:pPr indent="-228600" lvl="0" marL="228600" rtl="0" algn="l">
              <a:lnSpc>
                <a:spcPct val="90000"/>
              </a:lnSpc>
              <a:spcBef>
                <a:spcPts val="1000"/>
              </a:spcBef>
              <a:spcAft>
                <a:spcPts val="0"/>
              </a:spcAft>
              <a:buClr>
                <a:schemeClr val="dk1"/>
              </a:buClr>
              <a:buSzPct val="100000"/>
              <a:buChar char="•"/>
            </a:pPr>
            <a:r>
              <a:rPr lang="en-CA" sz="3600"/>
              <a:t>For whatever reason, when media analysis or any discussion of media representation or impact is brought on VGs, the VG community loses their shit (often fighting back in the most immature of ways—denial: “It’s just entertainment! Chill out!”)</a:t>
            </a:r>
            <a:endParaRPr/>
          </a:p>
          <a:p>
            <a:pPr indent="-228600" lvl="0" marL="228600" rtl="0" algn="l">
              <a:lnSpc>
                <a:spcPct val="90000"/>
              </a:lnSpc>
              <a:spcBef>
                <a:spcPts val="1000"/>
              </a:spcBef>
              <a:spcAft>
                <a:spcPts val="0"/>
              </a:spcAft>
              <a:buClr>
                <a:schemeClr val="dk1"/>
              </a:buClr>
              <a:buSzPct val="100000"/>
              <a:buChar char="•"/>
            </a:pPr>
            <a:r>
              <a:rPr lang="en-CA" sz="3600"/>
              <a:t>But how can video games ever be taken seriously as an art form if they aren’t held to the same standards as film, literature, and music? </a:t>
            </a:r>
            <a:endParaRPr/>
          </a:p>
          <a:p>
            <a:pPr indent="-34289" lvl="0" marL="228600" rtl="0" algn="l">
              <a:lnSpc>
                <a:spcPct val="90000"/>
              </a:lnSpc>
              <a:spcBef>
                <a:spcPts val="1000"/>
              </a:spcBef>
              <a:spcAft>
                <a:spcPts val="0"/>
              </a:spcAft>
              <a:buClr>
                <a:schemeClr val="dk1"/>
              </a:buClr>
              <a:buSzPct val="100000"/>
              <a:buNone/>
            </a:pPr>
            <a:r>
              <a:t/>
            </a:r>
            <a:endParaRPr sz="3600"/>
          </a:p>
        </p:txBody>
      </p:sp>
      <p:sp>
        <p:nvSpPr>
          <p:cNvPr id="188" name="Google Shape;188;p25"/>
          <p:cNvSpPr txBox="1"/>
          <p:nvPr/>
        </p:nvSpPr>
        <p:spPr>
          <a:xfrm>
            <a:off x="0" y="290984"/>
            <a:ext cx="7479957" cy="911739"/>
          </a:xfrm>
          <a:prstGeom prst="rect">
            <a:avLst/>
          </a:prstGeom>
          <a:solidFill>
            <a:schemeClr val="dk1"/>
          </a:solidFill>
          <a:ln>
            <a:noFill/>
          </a:ln>
        </p:spPr>
        <p:txBody>
          <a:bodyPr anchorCtr="0" anchor="ctr" bIns="45700" lIns="91425" spcFirstLastPara="1" rIns="91425" wrap="square" tIns="45700">
            <a:normAutofit fontScale="825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What the hell does any of this have to do with Video Games!!!?? </a:t>
            </a:r>
            <a:endParaRPr b="1" sz="4400">
              <a:solidFill>
                <a:schemeClr val="lt1"/>
              </a:solidFill>
              <a:latin typeface="Calibri"/>
              <a:ea typeface="Calibri"/>
              <a:cs typeface="Calibri"/>
              <a:sym typeface="Calibri"/>
            </a:endParaRPr>
          </a:p>
        </p:txBody>
      </p:sp>
      <p:pic>
        <p:nvPicPr>
          <p:cNvPr id="189" name="Google Shape;189;p25"/>
          <p:cNvPicPr preferRelativeResize="0"/>
          <p:nvPr/>
        </p:nvPicPr>
        <p:blipFill rotWithShape="1">
          <a:blip r:embed="rId3">
            <a:alphaModFix/>
          </a:blip>
          <a:srcRect b="15627" l="7033" r="41443" t="71883"/>
          <a:stretch/>
        </p:blipFill>
        <p:spPr>
          <a:xfrm>
            <a:off x="1530350" y="5195888"/>
            <a:ext cx="9137650" cy="1662112"/>
          </a:xfrm>
          <a:prstGeom prst="rect">
            <a:avLst/>
          </a:prstGeom>
          <a:noFill/>
          <a:ln cap="flat" cmpd="sng" w="9525">
            <a:solidFill>
              <a:schemeClr val="dk1"/>
            </a:solidFill>
            <a:prstDash val="solid"/>
            <a:miter lim="800000"/>
            <a:headEnd len="sm" w="sm" type="none"/>
            <a:tailEnd len="sm" w="sm" type="none"/>
          </a:ln>
        </p:spPr>
      </p:pic>
      <p:sp>
        <p:nvSpPr>
          <p:cNvPr id="190" name="Google Shape;190;p25"/>
          <p:cNvSpPr txBox="1"/>
          <p:nvPr/>
        </p:nvSpPr>
        <p:spPr>
          <a:xfrm>
            <a:off x="7842422" y="290984"/>
            <a:ext cx="399535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4"/>
              </a:rPr>
              <a:t>Errant Signal - "Keep Your Politics Out of my Video Games" - YouTube</a:t>
            </a:r>
            <a:endParaRPr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idx="1" type="body"/>
          </p:nvPr>
        </p:nvSpPr>
        <p:spPr>
          <a:xfrm>
            <a:off x="337751" y="1616676"/>
            <a:ext cx="6639698" cy="439694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3600"/>
              <a:buChar char="•"/>
            </a:pPr>
            <a:r>
              <a:rPr b="1" lang="en-CA" sz="3600">
                <a:solidFill>
                  <a:srgbClr val="C00000"/>
                </a:solidFill>
              </a:rPr>
              <a:t>Never in my lifetime did I think fighting for social justice would be an insult. </a:t>
            </a:r>
            <a:endParaRPr/>
          </a:p>
          <a:p>
            <a:pPr indent="-228600" lvl="0" marL="228600" rtl="0" algn="l">
              <a:lnSpc>
                <a:spcPct val="90000"/>
              </a:lnSpc>
              <a:spcBef>
                <a:spcPts val="1000"/>
              </a:spcBef>
              <a:spcAft>
                <a:spcPts val="0"/>
              </a:spcAft>
              <a:buClr>
                <a:schemeClr val="dk1"/>
              </a:buClr>
              <a:buSzPts val="3600"/>
              <a:buChar char="•"/>
            </a:pPr>
            <a:r>
              <a:rPr lang="en-CA" sz="3600"/>
              <a:t>Some call SJW’s “too emotional” and favouring “emotion over logic,” as if discrimination doesn’t exist and media plays no part. </a:t>
            </a:r>
            <a:endParaRPr/>
          </a:p>
        </p:txBody>
      </p:sp>
      <p:sp>
        <p:nvSpPr>
          <p:cNvPr id="196" name="Google Shape;196;p26"/>
          <p:cNvSpPr txBox="1"/>
          <p:nvPr/>
        </p:nvSpPr>
        <p:spPr>
          <a:xfrm>
            <a:off x="1" y="290985"/>
            <a:ext cx="5997146" cy="86231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6000"/>
              <a:buFont typeface="Calibri"/>
              <a:buNone/>
            </a:pPr>
            <a:r>
              <a:rPr b="1" lang="en-CA" sz="6000">
                <a:solidFill>
                  <a:schemeClr val="lt1"/>
                </a:solidFill>
                <a:latin typeface="Calibri"/>
                <a:ea typeface="Calibri"/>
                <a:cs typeface="Calibri"/>
                <a:sym typeface="Calibri"/>
              </a:rPr>
              <a:t>RE: SJWs</a:t>
            </a:r>
            <a:endParaRPr b="1" sz="6000">
              <a:solidFill>
                <a:schemeClr val="lt1"/>
              </a:solidFill>
              <a:latin typeface="Calibri"/>
              <a:ea typeface="Calibri"/>
              <a:cs typeface="Calibri"/>
              <a:sym typeface="Calibri"/>
            </a:endParaRPr>
          </a:p>
        </p:txBody>
      </p:sp>
      <p:pic>
        <p:nvPicPr>
          <p:cNvPr id="197" name="Google Shape;197;p26"/>
          <p:cNvPicPr preferRelativeResize="0"/>
          <p:nvPr/>
        </p:nvPicPr>
        <p:blipFill rotWithShape="1">
          <a:blip r:embed="rId3">
            <a:alphaModFix/>
          </a:blip>
          <a:srcRect b="0" l="14378" r="20056" t="18742"/>
          <a:stretch/>
        </p:blipFill>
        <p:spPr>
          <a:xfrm>
            <a:off x="7267209" y="1724952"/>
            <a:ext cx="4624964" cy="327541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7"/>
          <p:cNvPicPr preferRelativeResize="0"/>
          <p:nvPr/>
        </p:nvPicPr>
        <p:blipFill rotWithShape="1">
          <a:blip r:embed="rId3">
            <a:alphaModFix/>
          </a:blip>
          <a:srcRect b="0" l="0" r="0" t="0"/>
          <a:stretch/>
        </p:blipFill>
        <p:spPr>
          <a:xfrm>
            <a:off x="284221" y="369988"/>
            <a:ext cx="7496175" cy="2228850"/>
          </a:xfrm>
          <a:prstGeom prst="rect">
            <a:avLst/>
          </a:prstGeom>
          <a:noFill/>
          <a:ln>
            <a:noFill/>
          </a:ln>
        </p:spPr>
      </p:pic>
      <p:sp>
        <p:nvSpPr>
          <p:cNvPr id="203" name="Google Shape;203;p27"/>
          <p:cNvSpPr txBox="1"/>
          <p:nvPr/>
        </p:nvSpPr>
        <p:spPr>
          <a:xfrm>
            <a:off x="4736721" y="2500326"/>
            <a:ext cx="7222921" cy="1240665"/>
          </a:xfrm>
          <a:prstGeom prst="rect">
            <a:avLst/>
          </a:prstGeom>
          <a:solidFill>
            <a:schemeClr val="dk1"/>
          </a:solidFill>
          <a:ln>
            <a:noFill/>
          </a:ln>
        </p:spPr>
        <p:txBody>
          <a:bodyPr anchorCtr="0" anchor="ctr" bIns="45700" lIns="91425" spcFirstLastPara="1" rIns="91425" wrap="square" tIns="45700">
            <a:normAutofit fontScale="97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No shit guy—this stuff wasn’t invented with the internet… </a:t>
            </a:r>
            <a:endParaRPr b="1" sz="4400">
              <a:solidFill>
                <a:schemeClr val="lt1"/>
              </a:solidFill>
              <a:latin typeface="Calibri"/>
              <a:ea typeface="Calibri"/>
              <a:cs typeface="Calibri"/>
              <a:sym typeface="Calibri"/>
            </a:endParaRPr>
          </a:p>
        </p:txBody>
      </p:sp>
      <p:pic>
        <p:nvPicPr>
          <p:cNvPr id="204" name="Google Shape;204;p27"/>
          <p:cNvPicPr preferRelativeResize="0"/>
          <p:nvPr/>
        </p:nvPicPr>
        <p:blipFill rotWithShape="1">
          <a:blip r:embed="rId4">
            <a:alphaModFix/>
          </a:blip>
          <a:srcRect b="0" l="0" r="0" t="0"/>
          <a:stretch/>
        </p:blipFill>
        <p:spPr>
          <a:xfrm>
            <a:off x="5111167" y="4110407"/>
            <a:ext cx="6848475" cy="2447925"/>
          </a:xfrm>
          <a:prstGeom prst="rect">
            <a:avLst/>
          </a:prstGeom>
          <a:noFill/>
          <a:ln>
            <a:noFill/>
          </a:ln>
        </p:spPr>
      </p:pic>
      <p:sp>
        <p:nvSpPr>
          <p:cNvPr id="205" name="Google Shape;205;p27"/>
          <p:cNvSpPr txBox="1"/>
          <p:nvPr/>
        </p:nvSpPr>
        <p:spPr>
          <a:xfrm>
            <a:off x="67112" y="4578335"/>
            <a:ext cx="4983060" cy="186441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2000"/>
              <a:buFont typeface="Calibri"/>
              <a:buNone/>
            </a:pPr>
            <a:r>
              <a:rPr b="1" lang="en-CA" sz="2000">
                <a:solidFill>
                  <a:schemeClr val="lt1"/>
                </a:solidFill>
                <a:latin typeface="Calibri"/>
                <a:ea typeface="Calibri"/>
                <a:cs typeface="Calibri"/>
                <a:sym typeface="Calibri"/>
              </a:rPr>
              <a:t>Um, I </a:t>
            </a:r>
            <a:r>
              <a:rPr b="1" i="1" lang="en-CA" sz="2000">
                <a:solidFill>
                  <a:schemeClr val="lt1"/>
                </a:solidFill>
                <a:latin typeface="Calibri"/>
                <a:ea typeface="Calibri"/>
                <a:cs typeface="Calibri"/>
                <a:sym typeface="Calibri"/>
              </a:rPr>
              <a:t>guess </a:t>
            </a:r>
            <a:r>
              <a:rPr b="1" lang="en-CA" sz="2000">
                <a:solidFill>
                  <a:schemeClr val="lt1"/>
                </a:solidFill>
                <a:latin typeface="Calibri"/>
                <a:ea typeface="Calibri"/>
                <a:cs typeface="Calibri"/>
                <a:sym typeface="Calibri"/>
              </a:rPr>
              <a:t>(?)—yes, idiots can be both liberal and conservative. </a:t>
            </a:r>
            <a:r>
              <a:rPr b="1" lang="en-CA" sz="2000">
                <a:solidFill>
                  <a:srgbClr val="FFC000"/>
                </a:solidFill>
                <a:latin typeface="Calibri"/>
                <a:ea typeface="Calibri"/>
                <a:cs typeface="Calibri"/>
                <a:sym typeface="Calibri"/>
              </a:rPr>
              <a:t>The REAL problem is how the SJW label is used by the VG community to dismiss </a:t>
            </a:r>
            <a:r>
              <a:rPr b="1" i="1" lang="en-CA" sz="2000">
                <a:solidFill>
                  <a:srgbClr val="FFC000"/>
                </a:solidFill>
                <a:latin typeface="Calibri"/>
                <a:ea typeface="Calibri"/>
                <a:cs typeface="Calibri"/>
                <a:sym typeface="Calibri"/>
              </a:rPr>
              <a:t>ANYONE </a:t>
            </a:r>
            <a:r>
              <a:rPr b="1" lang="en-CA" sz="2000">
                <a:solidFill>
                  <a:srgbClr val="FFC000"/>
                </a:solidFill>
                <a:latin typeface="Calibri"/>
                <a:ea typeface="Calibri"/>
                <a:cs typeface="Calibri"/>
                <a:sym typeface="Calibri"/>
              </a:rPr>
              <a:t>who even broaches this subject with a rational argument. </a:t>
            </a:r>
            <a:endParaRPr b="1" sz="2000">
              <a:solidFill>
                <a:srgbClr val="FFC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8"/>
          <p:cNvSpPr txBox="1"/>
          <p:nvPr/>
        </p:nvSpPr>
        <p:spPr>
          <a:xfrm>
            <a:off x="0" y="241557"/>
            <a:ext cx="8163697" cy="9941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Calibri"/>
              <a:buNone/>
            </a:pPr>
            <a:r>
              <a:rPr b="1" lang="en-CA" sz="2400">
                <a:solidFill>
                  <a:schemeClr val="lt1"/>
                </a:solidFill>
                <a:latin typeface="Calibri"/>
                <a:ea typeface="Calibri"/>
                <a:cs typeface="Calibri"/>
                <a:sym typeface="Calibri"/>
              </a:rPr>
              <a:t>To repeat, video games (like all media) are </a:t>
            </a:r>
            <a:r>
              <a:rPr b="1" i="1" lang="en-CA" sz="2400">
                <a:solidFill>
                  <a:srgbClr val="00FFFF"/>
                </a:solidFill>
                <a:latin typeface="Calibri"/>
                <a:ea typeface="Calibri"/>
                <a:cs typeface="Calibri"/>
                <a:sym typeface="Calibri"/>
              </a:rPr>
              <a:t>not</a:t>
            </a:r>
            <a:r>
              <a:rPr b="1" lang="en-CA" sz="2400">
                <a:solidFill>
                  <a:srgbClr val="00FFFF"/>
                </a:solidFill>
                <a:latin typeface="Calibri"/>
                <a:ea typeface="Calibri"/>
                <a:cs typeface="Calibri"/>
                <a:sym typeface="Calibri"/>
              </a:rPr>
              <a:t> separate from </a:t>
            </a:r>
            <a:r>
              <a:rPr b="1" lang="en-CA" sz="2400">
                <a:solidFill>
                  <a:schemeClr val="lt1"/>
                </a:solidFill>
                <a:latin typeface="Calibri"/>
                <a:ea typeface="Calibri"/>
                <a:cs typeface="Calibri"/>
                <a:sym typeface="Calibri"/>
              </a:rPr>
              <a:t>(or outside of) the culture in which they exist….a culture where….</a:t>
            </a:r>
            <a:endParaRPr b="1" sz="2400">
              <a:solidFill>
                <a:schemeClr val="lt1"/>
              </a:solidFill>
              <a:latin typeface="Calibri"/>
              <a:ea typeface="Calibri"/>
              <a:cs typeface="Calibri"/>
              <a:sym typeface="Calibri"/>
            </a:endParaRPr>
          </a:p>
        </p:txBody>
      </p:sp>
      <p:pic>
        <p:nvPicPr>
          <p:cNvPr id="211" name="Google Shape;211;p28"/>
          <p:cNvPicPr preferRelativeResize="0"/>
          <p:nvPr/>
        </p:nvPicPr>
        <p:blipFill rotWithShape="1">
          <a:blip r:embed="rId3">
            <a:alphaModFix/>
          </a:blip>
          <a:srcRect b="0" l="0" r="0" t="0"/>
          <a:stretch/>
        </p:blipFill>
        <p:spPr>
          <a:xfrm>
            <a:off x="141676" y="1629599"/>
            <a:ext cx="5364825" cy="2835310"/>
          </a:xfrm>
          <a:prstGeom prst="rect">
            <a:avLst/>
          </a:prstGeom>
          <a:noFill/>
          <a:ln>
            <a:noFill/>
          </a:ln>
        </p:spPr>
      </p:pic>
      <p:pic>
        <p:nvPicPr>
          <p:cNvPr id="212" name="Google Shape;212;p28"/>
          <p:cNvPicPr preferRelativeResize="0"/>
          <p:nvPr/>
        </p:nvPicPr>
        <p:blipFill rotWithShape="1">
          <a:blip r:embed="rId4">
            <a:alphaModFix/>
          </a:blip>
          <a:srcRect b="0" l="0" r="0" t="0"/>
          <a:stretch/>
        </p:blipFill>
        <p:spPr>
          <a:xfrm>
            <a:off x="5692347" y="1725450"/>
            <a:ext cx="6422295" cy="1321804"/>
          </a:xfrm>
          <a:prstGeom prst="rect">
            <a:avLst/>
          </a:prstGeom>
          <a:noFill/>
          <a:ln>
            <a:noFill/>
          </a:ln>
        </p:spPr>
      </p:pic>
      <p:pic>
        <p:nvPicPr>
          <p:cNvPr descr="codysaltsman-photo" id="213" name="Google Shape;213;p28"/>
          <p:cNvPicPr preferRelativeResize="0"/>
          <p:nvPr/>
        </p:nvPicPr>
        <p:blipFill rotWithShape="1">
          <a:blip r:embed="rId5">
            <a:alphaModFix/>
          </a:blip>
          <a:srcRect b="11571" l="0" r="0" t="4654"/>
          <a:stretch/>
        </p:blipFill>
        <p:spPr>
          <a:xfrm>
            <a:off x="9581593" y="3406341"/>
            <a:ext cx="2404462" cy="3096683"/>
          </a:xfrm>
          <a:prstGeom prst="rect">
            <a:avLst/>
          </a:prstGeom>
          <a:noFill/>
          <a:ln cap="flat" cmpd="sng" w="9525">
            <a:solidFill>
              <a:srgbClr val="000000"/>
            </a:solidFill>
            <a:prstDash val="solid"/>
            <a:miter lim="800000"/>
            <a:headEnd len="sm" w="sm" type="none"/>
            <a:tailEnd len="sm" w="sm" type="none"/>
          </a:ln>
        </p:spPr>
      </p:pic>
      <p:pic>
        <p:nvPicPr>
          <p:cNvPr id="214" name="Google Shape;214;p28"/>
          <p:cNvPicPr preferRelativeResize="0"/>
          <p:nvPr/>
        </p:nvPicPr>
        <p:blipFill rotWithShape="1">
          <a:blip r:embed="rId6">
            <a:alphaModFix/>
          </a:blip>
          <a:srcRect b="0" l="0" r="0" t="0"/>
          <a:stretch/>
        </p:blipFill>
        <p:spPr>
          <a:xfrm>
            <a:off x="7026892" y="3301122"/>
            <a:ext cx="2485639" cy="3307119"/>
          </a:xfrm>
          <a:prstGeom prst="rect">
            <a:avLst/>
          </a:prstGeom>
          <a:noFill/>
          <a:ln>
            <a:noFill/>
          </a:ln>
        </p:spPr>
      </p:pic>
      <p:pic>
        <p:nvPicPr>
          <p:cNvPr id="215" name="Google Shape;215;p28"/>
          <p:cNvPicPr preferRelativeResize="0"/>
          <p:nvPr/>
        </p:nvPicPr>
        <p:blipFill rotWithShape="1">
          <a:blip r:embed="rId7">
            <a:alphaModFix/>
          </a:blip>
          <a:srcRect b="0" l="0" r="3014" t="0"/>
          <a:stretch/>
        </p:blipFill>
        <p:spPr>
          <a:xfrm>
            <a:off x="0" y="4641085"/>
            <a:ext cx="6878595" cy="20416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21" name="Google Shape;221;p29"/>
          <p:cNvPicPr preferRelativeResize="0"/>
          <p:nvPr>
            <p:ph idx="1" type="body"/>
          </p:nvPr>
        </p:nvPicPr>
        <p:blipFill rotWithShape="1">
          <a:blip r:embed="rId3">
            <a:alphaModFix/>
          </a:blip>
          <a:srcRect b="0" l="0" r="0" t="0"/>
          <a:stretch/>
        </p:blipFill>
        <p:spPr>
          <a:xfrm>
            <a:off x="0" y="0"/>
            <a:ext cx="6858000" cy="6858000"/>
          </a:xfrm>
          <a:prstGeom prst="rect">
            <a:avLst/>
          </a:prstGeom>
          <a:noFill/>
          <a:ln>
            <a:noFill/>
          </a:ln>
        </p:spPr>
      </p:pic>
      <p:pic>
        <p:nvPicPr>
          <p:cNvPr id="222" name="Google Shape;222;p29"/>
          <p:cNvPicPr preferRelativeResize="0"/>
          <p:nvPr/>
        </p:nvPicPr>
        <p:blipFill rotWithShape="1">
          <a:blip r:embed="rId4">
            <a:alphaModFix/>
          </a:blip>
          <a:srcRect b="0" l="0" r="0" t="0"/>
          <a:stretch/>
        </p:blipFill>
        <p:spPr>
          <a:xfrm>
            <a:off x="5572125" y="0"/>
            <a:ext cx="6619875" cy="1771650"/>
          </a:xfrm>
          <a:prstGeom prst="rect">
            <a:avLst/>
          </a:prstGeom>
          <a:noFill/>
          <a:ln>
            <a:noFill/>
          </a:ln>
        </p:spPr>
      </p:pic>
      <p:pic>
        <p:nvPicPr>
          <p:cNvPr id="223" name="Google Shape;223;p29"/>
          <p:cNvPicPr preferRelativeResize="0"/>
          <p:nvPr/>
        </p:nvPicPr>
        <p:blipFill rotWithShape="1">
          <a:blip r:embed="rId5">
            <a:alphaModFix/>
          </a:blip>
          <a:srcRect b="0" l="0" r="0" t="0"/>
          <a:stretch/>
        </p:blipFill>
        <p:spPr>
          <a:xfrm>
            <a:off x="5978482" y="1771650"/>
            <a:ext cx="5457825" cy="5657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0" y="200368"/>
            <a:ext cx="11335265" cy="1191826"/>
          </a:xfrm>
          <a:prstGeom prst="rect">
            <a:avLst/>
          </a:prstGeom>
          <a:solidFill>
            <a:schemeClr val="dk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800"/>
              <a:buFont typeface="Calibri"/>
              <a:buNone/>
            </a:pPr>
            <a:r>
              <a:rPr b="1" lang="en-CA" sz="4800">
                <a:solidFill>
                  <a:schemeClr val="lt1"/>
                </a:solidFill>
              </a:rPr>
              <a:t>What Does This Mean For You As A Designer?</a:t>
            </a:r>
            <a:endParaRPr b="1" sz="4800">
              <a:solidFill>
                <a:schemeClr val="lt1"/>
              </a:solidFill>
            </a:endParaRPr>
          </a:p>
        </p:txBody>
      </p:sp>
      <p:sp>
        <p:nvSpPr>
          <p:cNvPr id="229" name="Google Shape;229;p30"/>
          <p:cNvSpPr txBox="1"/>
          <p:nvPr>
            <p:ph idx="1" type="body"/>
          </p:nvPr>
        </p:nvSpPr>
        <p:spPr>
          <a:xfrm>
            <a:off x="459259" y="1759722"/>
            <a:ext cx="11543270" cy="4682268"/>
          </a:xfrm>
          <a:prstGeom prst="rect">
            <a:avLst/>
          </a:prstGeom>
          <a:noFill/>
          <a:ln>
            <a:noFill/>
          </a:ln>
        </p:spPr>
        <p:txBody>
          <a:bodyPr anchorCtr="0" anchor="t" bIns="45700" lIns="91425" spcFirstLastPara="1" rIns="91425" wrap="square" tIns="45700">
            <a:normAutofit fontScale="62500" lnSpcReduction="20000"/>
          </a:bodyPr>
          <a:lstStyle/>
          <a:p>
            <a:pPr indent="-228600" lvl="0" marL="228600" rtl="0" algn="l">
              <a:lnSpc>
                <a:spcPct val="90000"/>
              </a:lnSpc>
              <a:spcBef>
                <a:spcPts val="0"/>
              </a:spcBef>
              <a:spcAft>
                <a:spcPts val="0"/>
              </a:spcAft>
              <a:buClr>
                <a:srgbClr val="2F5496"/>
              </a:buClr>
              <a:buSzPct val="100000"/>
              <a:buChar char="•"/>
            </a:pPr>
            <a:r>
              <a:rPr b="1" lang="en-CA" sz="4400">
                <a:solidFill>
                  <a:srgbClr val="2F5496"/>
                </a:solidFill>
              </a:rPr>
              <a:t>Really, it just means that the choices you make in designing your video games matter:</a:t>
            </a:r>
            <a:endParaRPr/>
          </a:p>
          <a:p>
            <a:pPr indent="-228600" lvl="1" marL="685800" rtl="0" algn="l">
              <a:lnSpc>
                <a:spcPct val="90000"/>
              </a:lnSpc>
              <a:spcBef>
                <a:spcPts val="500"/>
              </a:spcBef>
              <a:spcAft>
                <a:spcPts val="0"/>
              </a:spcAft>
              <a:buClr>
                <a:schemeClr val="dk1"/>
              </a:buClr>
              <a:buSzPct val="100000"/>
              <a:buChar char="•"/>
            </a:pPr>
            <a:r>
              <a:rPr lang="en-CA" sz="4000"/>
              <a:t>Politically (inclusive, exclusive, irresponsible, or offensive designs)</a:t>
            </a:r>
            <a:endParaRPr/>
          </a:p>
          <a:p>
            <a:pPr indent="-228600" lvl="1" marL="685800" rtl="0" algn="l">
              <a:lnSpc>
                <a:spcPct val="90000"/>
              </a:lnSpc>
              <a:spcBef>
                <a:spcPts val="500"/>
              </a:spcBef>
              <a:spcAft>
                <a:spcPts val="0"/>
              </a:spcAft>
              <a:buClr>
                <a:schemeClr val="dk1"/>
              </a:buClr>
              <a:buSzPct val="100000"/>
              <a:buChar char="•"/>
            </a:pPr>
            <a:r>
              <a:rPr lang="en-CA" sz="4000"/>
              <a:t>Artistically (originality or clichés)</a:t>
            </a:r>
            <a:endParaRPr/>
          </a:p>
          <a:p>
            <a:pPr indent="-228600" lvl="1" marL="685800" rtl="0" algn="l">
              <a:lnSpc>
                <a:spcPct val="90000"/>
              </a:lnSpc>
              <a:spcBef>
                <a:spcPts val="500"/>
              </a:spcBef>
              <a:spcAft>
                <a:spcPts val="0"/>
              </a:spcAft>
              <a:buClr>
                <a:schemeClr val="dk1"/>
              </a:buClr>
              <a:buSzPct val="100000"/>
              <a:buChar char="•"/>
            </a:pPr>
            <a:r>
              <a:rPr lang="en-CA" sz="4000"/>
              <a:t>Economically (funding and sales)</a:t>
            </a:r>
            <a:endParaRPr/>
          </a:p>
          <a:p>
            <a:pPr indent="-228600" lvl="0" marL="228600" rtl="0" algn="l">
              <a:lnSpc>
                <a:spcPct val="90000"/>
              </a:lnSpc>
              <a:spcBef>
                <a:spcPts val="1000"/>
              </a:spcBef>
              <a:spcAft>
                <a:spcPts val="0"/>
              </a:spcAft>
              <a:buClr>
                <a:srgbClr val="C00000"/>
              </a:buClr>
              <a:buSzPct val="100000"/>
              <a:buChar char="•"/>
            </a:pPr>
            <a:r>
              <a:rPr b="1" lang="en-CA" sz="4400">
                <a:solidFill>
                  <a:srgbClr val="C00000"/>
                </a:solidFill>
              </a:rPr>
              <a:t>NOT CENSORSHIP but instead AWARENESS</a:t>
            </a:r>
            <a:endParaRPr/>
          </a:p>
          <a:p>
            <a:pPr indent="-228600" lvl="1" marL="685800" rtl="0" algn="l">
              <a:lnSpc>
                <a:spcPct val="90000"/>
              </a:lnSpc>
              <a:spcBef>
                <a:spcPts val="500"/>
              </a:spcBef>
              <a:spcAft>
                <a:spcPts val="0"/>
              </a:spcAft>
              <a:buClr>
                <a:schemeClr val="dk1"/>
              </a:buClr>
              <a:buSzPct val="100000"/>
              <a:buChar char="•"/>
            </a:pPr>
            <a:r>
              <a:rPr lang="en-CA" sz="3800"/>
              <a:t>Your games have MEANING and are </a:t>
            </a:r>
            <a:r>
              <a:rPr i="1" lang="en-CA" sz="3800"/>
              <a:t>not</a:t>
            </a:r>
            <a:r>
              <a:rPr lang="en-CA" sz="3800"/>
              <a:t> NEUTRAL (even if you want them to be)</a:t>
            </a:r>
            <a:endParaRPr/>
          </a:p>
          <a:p>
            <a:pPr indent="-228600" lvl="1" marL="685800" rtl="0" algn="l">
              <a:lnSpc>
                <a:spcPct val="90000"/>
              </a:lnSpc>
              <a:spcBef>
                <a:spcPts val="500"/>
              </a:spcBef>
              <a:spcAft>
                <a:spcPts val="0"/>
              </a:spcAft>
              <a:buClr>
                <a:schemeClr val="dk1"/>
              </a:buClr>
              <a:buSzPct val="100000"/>
              <a:buChar char="•"/>
            </a:pPr>
            <a:r>
              <a:rPr lang="en-CA" sz="3800"/>
              <a:t>Your games EXIST in the wider world—they are NOT separate from it. </a:t>
            </a:r>
            <a:endParaRPr/>
          </a:p>
          <a:p>
            <a:pPr indent="-228600" lvl="1" marL="685800" rtl="0" algn="l">
              <a:lnSpc>
                <a:spcPct val="90000"/>
              </a:lnSpc>
              <a:spcBef>
                <a:spcPts val="500"/>
              </a:spcBef>
              <a:spcAft>
                <a:spcPts val="0"/>
              </a:spcAft>
              <a:buClr>
                <a:schemeClr val="dk1"/>
              </a:buClr>
              <a:buSzPct val="100000"/>
              <a:buChar char="•"/>
            </a:pPr>
            <a:r>
              <a:rPr lang="en-CA" sz="3800"/>
              <a:t>Your games can CHALLENGE stereotypes or REINFORCE them</a:t>
            </a:r>
            <a:endParaRPr/>
          </a:p>
          <a:p>
            <a:pPr indent="-228600" lvl="1" marL="685800" rtl="0" algn="l">
              <a:lnSpc>
                <a:spcPct val="90000"/>
              </a:lnSpc>
              <a:spcBef>
                <a:spcPts val="500"/>
              </a:spcBef>
              <a:spcAft>
                <a:spcPts val="0"/>
              </a:spcAft>
              <a:buClr>
                <a:schemeClr val="dk1"/>
              </a:buClr>
              <a:buSzPct val="100000"/>
              <a:buChar char="•"/>
            </a:pPr>
            <a:r>
              <a:rPr lang="en-CA" sz="3800"/>
              <a:t>Your games can VALIDATE and NORMALIZE prejudicial attitudes or they can promote  dignity, diversity, and acceptance. </a:t>
            </a:r>
            <a:endParaRPr/>
          </a:p>
          <a:p>
            <a:pPr indent="-228600" lvl="0" marL="228600" rtl="0" algn="l">
              <a:lnSpc>
                <a:spcPct val="90000"/>
              </a:lnSpc>
              <a:spcBef>
                <a:spcPts val="1000"/>
              </a:spcBef>
              <a:spcAft>
                <a:spcPts val="0"/>
              </a:spcAft>
              <a:buClr>
                <a:schemeClr val="dk1"/>
              </a:buClr>
              <a:buSzPct val="100000"/>
              <a:buChar char="•"/>
            </a:pPr>
            <a:r>
              <a:rPr lang="en-CA" sz="4000"/>
              <a:t>Make whatever the hell game you wish, with whatever characters you wish, in whatever situations you wish. You are the artist. But know that your games affect the wider culture whether you want them to or not. It is naïve to assume otherwise.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1"/>
          <p:cNvSpPr txBox="1"/>
          <p:nvPr>
            <p:ph idx="1" type="body"/>
          </p:nvPr>
        </p:nvSpPr>
        <p:spPr>
          <a:xfrm>
            <a:off x="378941" y="1392195"/>
            <a:ext cx="8888627" cy="4784768"/>
          </a:xfrm>
          <a:prstGeom prst="rect">
            <a:avLst/>
          </a:prstGeom>
          <a:noFill/>
          <a:ln>
            <a:noFill/>
          </a:ln>
        </p:spPr>
        <p:txBody>
          <a:bodyPr anchorCtr="0" anchor="t" bIns="45700" lIns="91425" spcFirstLastPara="1" rIns="91425" wrap="square" tIns="45700">
            <a:normAutofit fontScale="85000" lnSpcReduction="10000"/>
          </a:bodyPr>
          <a:lstStyle/>
          <a:p>
            <a:pPr indent="-228600" lvl="0" marL="228600" rtl="0" algn="l">
              <a:lnSpc>
                <a:spcPct val="90000"/>
              </a:lnSpc>
              <a:spcBef>
                <a:spcPts val="0"/>
              </a:spcBef>
              <a:spcAft>
                <a:spcPts val="0"/>
              </a:spcAft>
              <a:buClr>
                <a:schemeClr val="dk1"/>
              </a:buClr>
              <a:buSzPct val="100000"/>
              <a:buChar char="•"/>
            </a:pPr>
            <a:r>
              <a:rPr lang="en-CA"/>
              <a:t>Often players and designers make excuses for (subtle and not so subtle) racist and sexist designs based on the defense that they have grounding in “reality.”</a:t>
            </a:r>
            <a:endParaRPr/>
          </a:p>
          <a:p>
            <a:pPr indent="-228600" lvl="1" marL="685800" rtl="0" algn="l">
              <a:lnSpc>
                <a:spcPct val="90000"/>
              </a:lnSpc>
              <a:spcBef>
                <a:spcPts val="500"/>
              </a:spcBef>
              <a:spcAft>
                <a:spcPts val="0"/>
              </a:spcAft>
              <a:buClr>
                <a:schemeClr val="dk1"/>
              </a:buClr>
              <a:buSzPct val="100000"/>
              <a:buChar char="•"/>
            </a:pPr>
            <a:r>
              <a:rPr lang="en-CA"/>
              <a:t>“But a women would do that in real life!”</a:t>
            </a:r>
            <a:endParaRPr/>
          </a:p>
          <a:p>
            <a:pPr indent="-228600" lvl="1" marL="685800" rtl="0" algn="l">
              <a:lnSpc>
                <a:spcPct val="90000"/>
              </a:lnSpc>
              <a:spcBef>
                <a:spcPts val="500"/>
              </a:spcBef>
              <a:spcAft>
                <a:spcPts val="0"/>
              </a:spcAft>
              <a:buClr>
                <a:schemeClr val="dk1"/>
              </a:buClr>
              <a:buSzPct val="100000"/>
              <a:buChar char="•"/>
            </a:pPr>
            <a:r>
              <a:rPr lang="en-CA"/>
              <a:t>“A black thug would say that in real life!” </a:t>
            </a:r>
            <a:endParaRPr/>
          </a:p>
          <a:p>
            <a:pPr indent="-228600" lvl="0" marL="228600" rtl="0" algn="l">
              <a:lnSpc>
                <a:spcPct val="90000"/>
              </a:lnSpc>
              <a:spcBef>
                <a:spcPts val="1000"/>
              </a:spcBef>
              <a:spcAft>
                <a:spcPts val="0"/>
              </a:spcAft>
              <a:buClr>
                <a:schemeClr val="dk1"/>
              </a:buClr>
              <a:buSzPct val="100000"/>
              <a:buChar char="•"/>
            </a:pPr>
            <a:r>
              <a:rPr lang="en-CA"/>
              <a:t>This argument is a slippery-slope and completely falls apart under scrutiny</a:t>
            </a:r>
            <a:endParaRPr/>
          </a:p>
          <a:p>
            <a:pPr indent="-228600" lvl="0" marL="228600" rtl="0" algn="l">
              <a:lnSpc>
                <a:spcPct val="90000"/>
              </a:lnSpc>
              <a:spcBef>
                <a:spcPts val="1000"/>
              </a:spcBef>
              <a:spcAft>
                <a:spcPts val="0"/>
              </a:spcAft>
              <a:buClr>
                <a:schemeClr val="dk1"/>
              </a:buClr>
              <a:buSzPct val="100000"/>
              <a:buChar char="•"/>
            </a:pPr>
            <a:r>
              <a:rPr lang="en-CA"/>
              <a:t>Video games are </a:t>
            </a:r>
            <a:r>
              <a:rPr b="1" lang="en-CA">
                <a:solidFill>
                  <a:srgbClr val="2F5496"/>
                </a:solidFill>
              </a:rPr>
              <a:t>constructions—creations.</a:t>
            </a:r>
            <a:r>
              <a:rPr lang="en-CA"/>
              <a:t> Designers have </a:t>
            </a:r>
            <a:r>
              <a:rPr i="1" lang="en-CA"/>
              <a:t>complete</a:t>
            </a:r>
            <a:r>
              <a:rPr lang="en-CA"/>
              <a:t> control and are not held to the standards of “reality”</a:t>
            </a:r>
            <a:endParaRPr/>
          </a:p>
          <a:p>
            <a:pPr indent="-228600" lvl="0" marL="228600" rtl="0" algn="l">
              <a:lnSpc>
                <a:spcPct val="90000"/>
              </a:lnSpc>
              <a:spcBef>
                <a:spcPts val="1000"/>
              </a:spcBef>
              <a:spcAft>
                <a:spcPts val="0"/>
              </a:spcAft>
              <a:buClr>
                <a:schemeClr val="dk1"/>
              </a:buClr>
              <a:buSzPct val="100000"/>
              <a:buChar char="•"/>
            </a:pPr>
            <a:r>
              <a:rPr lang="en-CA"/>
              <a:t>Consider special abilities, health, damage, plot…even in the most ‘realistic’ game these are COMPLETELY unreal! </a:t>
            </a:r>
            <a:endParaRPr/>
          </a:p>
          <a:p>
            <a:pPr indent="-228600" lvl="1" marL="685800" rtl="0" algn="l">
              <a:lnSpc>
                <a:spcPct val="90000"/>
              </a:lnSpc>
              <a:spcBef>
                <a:spcPts val="500"/>
              </a:spcBef>
              <a:spcAft>
                <a:spcPts val="0"/>
              </a:spcAft>
              <a:buClr>
                <a:srgbClr val="FF0000"/>
              </a:buClr>
              <a:buSzPct val="100000"/>
              <a:buChar char="•"/>
            </a:pPr>
            <a:r>
              <a:rPr b="1" lang="en-CA">
                <a:solidFill>
                  <a:srgbClr val="FF0000"/>
                </a:solidFill>
              </a:rPr>
              <a:t>Example: </a:t>
            </a:r>
            <a:r>
              <a:rPr lang="en-CA"/>
              <a:t>One player says “why are there only white characters in Witcher 3?” The other player says “because it’s in Northern Europe in the Medieval 1600s! Duh! You stupid SJW!” But, guess what, it’s a game about a “witcher”….hunting monsters…using magic. So, yeah. </a:t>
            </a:r>
            <a:r>
              <a:rPr i="1" lang="en-CA"/>
              <a:t>Not</a:t>
            </a:r>
            <a:r>
              <a:rPr lang="en-CA"/>
              <a:t> reality.  </a:t>
            </a:r>
            <a:endParaRPr/>
          </a:p>
        </p:txBody>
      </p:sp>
      <p:sp>
        <p:nvSpPr>
          <p:cNvPr id="235" name="Google Shape;235;p31"/>
          <p:cNvSpPr txBox="1"/>
          <p:nvPr/>
        </p:nvSpPr>
        <p:spPr>
          <a:xfrm>
            <a:off x="0" y="290985"/>
            <a:ext cx="8534400" cy="85407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Regarding “reality” and Game Design</a:t>
            </a:r>
            <a:endParaRPr b="1" sz="4400">
              <a:solidFill>
                <a:schemeClr val="lt1"/>
              </a:solidFill>
              <a:latin typeface="Calibri"/>
              <a:ea typeface="Calibri"/>
              <a:cs typeface="Calibri"/>
              <a:sym typeface="Calibri"/>
            </a:endParaRPr>
          </a:p>
        </p:txBody>
      </p:sp>
      <p:pic>
        <p:nvPicPr>
          <p:cNvPr id="236" name="Google Shape;236;p31"/>
          <p:cNvPicPr preferRelativeResize="0"/>
          <p:nvPr/>
        </p:nvPicPr>
        <p:blipFill rotWithShape="1">
          <a:blip r:embed="rId3">
            <a:alphaModFix/>
          </a:blip>
          <a:srcRect b="0" l="0" r="0" t="0"/>
          <a:stretch/>
        </p:blipFill>
        <p:spPr>
          <a:xfrm>
            <a:off x="9644447" y="159180"/>
            <a:ext cx="2236230" cy="2236230"/>
          </a:xfrm>
          <a:prstGeom prst="rect">
            <a:avLst/>
          </a:prstGeom>
          <a:noFill/>
          <a:ln>
            <a:noFill/>
          </a:ln>
        </p:spPr>
      </p:pic>
      <p:pic>
        <p:nvPicPr>
          <p:cNvPr id="237" name="Google Shape;237;p31"/>
          <p:cNvPicPr preferRelativeResize="0"/>
          <p:nvPr/>
        </p:nvPicPr>
        <p:blipFill rotWithShape="1">
          <a:blip r:embed="rId4">
            <a:alphaModFix/>
          </a:blip>
          <a:srcRect b="35736" l="42500" r="28716" t="0"/>
          <a:stretch/>
        </p:blipFill>
        <p:spPr>
          <a:xfrm>
            <a:off x="9768801" y="2536546"/>
            <a:ext cx="1987521" cy="2496065"/>
          </a:xfrm>
          <a:prstGeom prst="rect">
            <a:avLst/>
          </a:prstGeom>
          <a:noFill/>
          <a:ln>
            <a:noFill/>
          </a:ln>
        </p:spPr>
      </p:pic>
      <p:pic>
        <p:nvPicPr>
          <p:cNvPr id="238" name="Google Shape;238;p31"/>
          <p:cNvPicPr preferRelativeResize="0"/>
          <p:nvPr/>
        </p:nvPicPr>
        <p:blipFill rotWithShape="1">
          <a:blip r:embed="rId5">
            <a:alphaModFix/>
          </a:blip>
          <a:srcRect b="58963" l="28012" r="16121" t="0"/>
          <a:stretch/>
        </p:blipFill>
        <p:spPr>
          <a:xfrm>
            <a:off x="9885404" y="5233684"/>
            <a:ext cx="1870917" cy="15295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idx="1" type="body"/>
          </p:nvPr>
        </p:nvSpPr>
        <p:spPr>
          <a:xfrm>
            <a:off x="453081" y="1394255"/>
            <a:ext cx="11006280" cy="5261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CA" sz="3600"/>
              <a:t>You’d think it’d be common knowledge by now, but some people refuse to believe that the media affects us. </a:t>
            </a:r>
            <a:endParaRPr/>
          </a:p>
          <a:p>
            <a:pPr indent="-228600" lvl="0" marL="228600" rtl="0" algn="l">
              <a:lnSpc>
                <a:spcPct val="90000"/>
              </a:lnSpc>
              <a:spcBef>
                <a:spcPts val="1000"/>
              </a:spcBef>
              <a:spcAft>
                <a:spcPts val="0"/>
              </a:spcAft>
              <a:buClr>
                <a:schemeClr val="dk1"/>
              </a:buClr>
              <a:buSzPts val="3600"/>
              <a:buChar char="•"/>
            </a:pPr>
            <a:r>
              <a:rPr lang="en-CA" sz="3600"/>
              <a:t>They sneer at media studies and                                            then make extremely subjective                                       statements like “I play violent                                                    video games and I’d never kill                                                         anyone! It’s all hogswash!”</a:t>
            </a:r>
            <a:endParaRPr/>
          </a:p>
          <a:p>
            <a:pPr indent="-228600" lvl="0" marL="228600" rtl="0" algn="l">
              <a:lnSpc>
                <a:spcPct val="90000"/>
              </a:lnSpc>
              <a:spcBef>
                <a:spcPts val="1000"/>
              </a:spcBef>
              <a:spcAft>
                <a:spcPts val="0"/>
              </a:spcAft>
              <a:buClr>
                <a:schemeClr val="dk1"/>
              </a:buClr>
              <a:buSzPts val="3600"/>
              <a:buChar char="•"/>
            </a:pPr>
            <a:r>
              <a:rPr lang="en-CA" sz="3600"/>
              <a:t>I counter this mentality with three                                                       very simple examples. Here goes:    </a:t>
            </a:r>
            <a:endParaRPr/>
          </a:p>
        </p:txBody>
      </p:sp>
      <p:sp>
        <p:nvSpPr>
          <p:cNvPr id="96" name="Google Shape;96;p14"/>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This Just In: Media Affects Us. </a:t>
            </a:r>
            <a:endParaRPr b="1" i="0" sz="4400" u="none" cap="none" strike="noStrik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3">
            <a:alphaModFix/>
          </a:blip>
          <a:srcRect b="0" l="0" r="0" t="0"/>
          <a:stretch/>
        </p:blipFill>
        <p:spPr>
          <a:xfrm>
            <a:off x="6274965" y="2360884"/>
            <a:ext cx="6748159" cy="44971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44" name="Google Shape;244;p32"/>
          <p:cNvPicPr preferRelativeResize="0"/>
          <p:nvPr>
            <p:ph idx="1" type="body"/>
          </p:nvPr>
        </p:nvPicPr>
        <p:blipFill rotWithShape="1">
          <a:blip r:embed="rId3">
            <a:alphaModFix/>
          </a:blip>
          <a:srcRect b="0" l="0" r="0" t="0"/>
          <a:stretch/>
        </p:blipFill>
        <p:spPr>
          <a:xfrm>
            <a:off x="6362700" y="0"/>
            <a:ext cx="5829300" cy="3619500"/>
          </a:xfrm>
          <a:prstGeom prst="rect">
            <a:avLst/>
          </a:prstGeom>
          <a:noFill/>
          <a:ln>
            <a:noFill/>
          </a:ln>
        </p:spPr>
      </p:pic>
      <p:pic>
        <p:nvPicPr>
          <p:cNvPr id="245" name="Google Shape;245;p32"/>
          <p:cNvPicPr preferRelativeResize="0"/>
          <p:nvPr/>
        </p:nvPicPr>
        <p:blipFill rotWithShape="1">
          <a:blip r:embed="rId4">
            <a:alphaModFix/>
          </a:blip>
          <a:srcRect b="0" l="0" r="0" t="0"/>
          <a:stretch/>
        </p:blipFill>
        <p:spPr>
          <a:xfrm>
            <a:off x="0" y="0"/>
            <a:ext cx="7219950" cy="6543675"/>
          </a:xfrm>
          <a:prstGeom prst="rect">
            <a:avLst/>
          </a:prstGeom>
          <a:noFill/>
          <a:ln>
            <a:noFill/>
          </a:ln>
        </p:spPr>
      </p:pic>
      <p:pic>
        <p:nvPicPr>
          <p:cNvPr id="246" name="Google Shape;246;p32"/>
          <p:cNvPicPr preferRelativeResize="0"/>
          <p:nvPr/>
        </p:nvPicPr>
        <p:blipFill rotWithShape="1">
          <a:blip r:embed="rId5">
            <a:alphaModFix/>
          </a:blip>
          <a:srcRect b="0" l="0" r="0" t="0"/>
          <a:stretch/>
        </p:blipFill>
        <p:spPr>
          <a:xfrm>
            <a:off x="8651660" y="3734105"/>
            <a:ext cx="2108629" cy="31238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3"/>
          <p:cNvPicPr preferRelativeResize="0"/>
          <p:nvPr>
            <p:ph idx="1" type="body"/>
          </p:nvPr>
        </p:nvPicPr>
        <p:blipFill rotWithShape="1">
          <a:blip r:embed="rId3">
            <a:alphaModFix/>
          </a:blip>
          <a:srcRect b="0" l="0" r="0" t="0"/>
          <a:stretch/>
        </p:blipFill>
        <p:spPr>
          <a:xfrm>
            <a:off x="2133600" y="1585832"/>
            <a:ext cx="7340295" cy="4128916"/>
          </a:xfrm>
          <a:prstGeom prst="rect">
            <a:avLst/>
          </a:prstGeom>
          <a:noFill/>
          <a:ln>
            <a:noFill/>
          </a:ln>
        </p:spPr>
      </p:pic>
      <p:sp>
        <p:nvSpPr>
          <p:cNvPr id="252" name="Google Shape;252;p33"/>
          <p:cNvSpPr txBox="1"/>
          <p:nvPr/>
        </p:nvSpPr>
        <p:spPr>
          <a:xfrm>
            <a:off x="3657600" y="5929785"/>
            <a:ext cx="8534400" cy="85407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2400">
                <a:solidFill>
                  <a:schemeClr val="lt1"/>
                </a:solidFill>
                <a:latin typeface="Calibri"/>
                <a:ea typeface="Calibri"/>
                <a:cs typeface="Calibri"/>
                <a:sym typeface="Calibri"/>
              </a:rPr>
              <a:t>And with that, let’s look at the (highly contentious) game design issues of </a:t>
            </a:r>
            <a:r>
              <a:rPr b="1" lang="en-CA" sz="2400">
                <a:solidFill>
                  <a:srgbClr val="4BF75B"/>
                </a:solidFill>
                <a:latin typeface="Calibri"/>
                <a:ea typeface="Calibri"/>
                <a:cs typeface="Calibri"/>
                <a:sym typeface="Calibri"/>
              </a:rPr>
              <a:t>race</a:t>
            </a:r>
            <a:r>
              <a:rPr b="1" lang="en-CA" sz="2400">
                <a:solidFill>
                  <a:schemeClr val="lt1"/>
                </a:solidFill>
                <a:latin typeface="Calibri"/>
                <a:ea typeface="Calibri"/>
                <a:cs typeface="Calibri"/>
                <a:sym typeface="Calibri"/>
              </a:rPr>
              <a:t>, </a:t>
            </a:r>
            <a:r>
              <a:rPr b="1" lang="en-CA" sz="2400">
                <a:solidFill>
                  <a:srgbClr val="00FFFF"/>
                </a:solidFill>
                <a:latin typeface="Calibri"/>
                <a:ea typeface="Calibri"/>
                <a:cs typeface="Calibri"/>
                <a:sym typeface="Calibri"/>
              </a:rPr>
              <a:t>gender</a:t>
            </a:r>
            <a:r>
              <a:rPr b="1" lang="en-CA" sz="2400">
                <a:solidFill>
                  <a:schemeClr val="lt1"/>
                </a:solidFill>
                <a:latin typeface="Calibri"/>
                <a:ea typeface="Calibri"/>
                <a:cs typeface="Calibri"/>
                <a:sym typeface="Calibri"/>
              </a:rPr>
              <a:t>, and </a:t>
            </a:r>
            <a:r>
              <a:rPr b="1" lang="en-CA" sz="2400">
                <a:solidFill>
                  <a:srgbClr val="FF9966"/>
                </a:solidFill>
                <a:latin typeface="Calibri"/>
                <a:ea typeface="Calibri"/>
                <a:cs typeface="Calibri"/>
                <a:sym typeface="Calibri"/>
              </a:rPr>
              <a:t>violence</a:t>
            </a:r>
            <a:r>
              <a:rPr b="1" lang="en-CA" sz="2400">
                <a:solidFill>
                  <a:schemeClr val="lt1"/>
                </a:solidFill>
                <a:latin typeface="Calibri"/>
                <a:ea typeface="Calibri"/>
                <a:cs typeface="Calibri"/>
                <a:sym typeface="Calibri"/>
              </a:rPr>
              <a:t> (hopefully with an open mind). </a:t>
            </a:r>
            <a:endParaRPr b="1" sz="2400">
              <a:solidFill>
                <a:schemeClr val="lt1"/>
              </a:solidFill>
              <a:latin typeface="Calibri"/>
              <a:ea typeface="Calibri"/>
              <a:cs typeface="Calibri"/>
              <a:sym typeface="Calibri"/>
            </a:endParaRPr>
          </a:p>
        </p:txBody>
      </p:sp>
      <p:sp>
        <p:nvSpPr>
          <p:cNvPr id="253" name="Google Shape;253;p33"/>
          <p:cNvSpPr txBox="1"/>
          <p:nvPr/>
        </p:nvSpPr>
        <p:spPr>
          <a:xfrm>
            <a:off x="0" y="211920"/>
            <a:ext cx="9473895" cy="11588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Calibri"/>
              <a:buNone/>
            </a:pPr>
            <a:r>
              <a:rPr b="1" lang="en-CA" sz="2400">
                <a:solidFill>
                  <a:schemeClr val="lt1"/>
                </a:solidFill>
                <a:latin typeface="Calibri"/>
                <a:ea typeface="Calibri"/>
                <a:cs typeface="Calibri"/>
                <a:sym typeface="Calibri"/>
              </a:rPr>
              <a:t>There are 3 types of student: the one who </a:t>
            </a:r>
            <a:r>
              <a:rPr b="1" lang="en-CA" sz="2400">
                <a:solidFill>
                  <a:srgbClr val="4BF75B"/>
                </a:solidFill>
                <a:latin typeface="Calibri"/>
                <a:ea typeface="Calibri"/>
                <a:cs typeface="Calibri"/>
                <a:sym typeface="Calibri"/>
              </a:rPr>
              <a:t>already knows </a:t>
            </a:r>
            <a:r>
              <a:rPr b="1" lang="en-CA" sz="2400">
                <a:solidFill>
                  <a:schemeClr val="lt1"/>
                </a:solidFill>
                <a:latin typeface="Calibri"/>
                <a:ea typeface="Calibri"/>
                <a:cs typeface="Calibri"/>
                <a:sym typeface="Calibri"/>
              </a:rPr>
              <a:t>media’s impact, the one who </a:t>
            </a:r>
            <a:r>
              <a:rPr b="1" lang="en-CA" sz="2400">
                <a:solidFill>
                  <a:srgbClr val="00FFFF"/>
                </a:solidFill>
                <a:latin typeface="Calibri"/>
                <a:ea typeface="Calibri"/>
                <a:cs typeface="Calibri"/>
                <a:sym typeface="Calibri"/>
              </a:rPr>
              <a:t>violently denies </a:t>
            </a:r>
            <a:r>
              <a:rPr b="1" lang="en-CA" sz="2400">
                <a:solidFill>
                  <a:schemeClr val="lt1"/>
                </a:solidFill>
                <a:latin typeface="Calibri"/>
                <a:ea typeface="Calibri"/>
                <a:cs typeface="Calibri"/>
                <a:sym typeface="Calibri"/>
              </a:rPr>
              <a:t>its impact, and the one who “</a:t>
            </a:r>
            <a:r>
              <a:rPr b="1" lang="en-CA" sz="2400">
                <a:solidFill>
                  <a:srgbClr val="FF9966"/>
                </a:solidFill>
                <a:latin typeface="Calibri"/>
                <a:ea typeface="Calibri"/>
                <a:cs typeface="Calibri"/>
                <a:sym typeface="Calibri"/>
              </a:rPr>
              <a:t>just never thought of it before</a:t>
            </a:r>
            <a:r>
              <a:rPr b="1" lang="en-CA" sz="2400">
                <a:solidFill>
                  <a:schemeClr val="lt1"/>
                </a:solidFill>
                <a:latin typeface="Calibri"/>
                <a:ea typeface="Calibri"/>
                <a:cs typeface="Calibri"/>
                <a:sym typeface="Calibri"/>
              </a:rPr>
              <a:t>”: this lecture is most concerned with the last group. </a:t>
            </a:r>
            <a:endParaRPr b="1" sz="24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nvSpPr>
        <p:spPr>
          <a:xfrm>
            <a:off x="0" y="290985"/>
            <a:ext cx="8590327" cy="816362"/>
          </a:xfrm>
          <a:prstGeom prst="rect">
            <a:avLst/>
          </a:prstGeom>
          <a:solidFill>
            <a:schemeClr val="dk1"/>
          </a:solidFill>
          <a:ln>
            <a:noFill/>
          </a:ln>
        </p:spPr>
        <p:txBody>
          <a:bodyPr anchorCtr="0" anchor="ctr" bIns="45700" lIns="91425" spcFirstLastPara="1" rIns="91425" wrap="square" tIns="45700">
            <a:normAutofit fontScale="75000" lnSpcReduction="200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Why is French’s the #1 Mustard in North America?</a:t>
            </a:r>
            <a:endParaRPr b="1" i="0" sz="4400" u="none" cap="none" strike="noStrike">
              <a:solidFill>
                <a:schemeClr val="lt1"/>
              </a:solidFill>
              <a:latin typeface="Calibri"/>
              <a:ea typeface="Calibri"/>
              <a:cs typeface="Calibri"/>
              <a:sym typeface="Calibri"/>
            </a:endParaRPr>
          </a:p>
        </p:txBody>
      </p:sp>
      <p:sp>
        <p:nvSpPr>
          <p:cNvPr id="103" name="Google Shape;103;p15"/>
          <p:cNvSpPr txBox="1"/>
          <p:nvPr/>
        </p:nvSpPr>
        <p:spPr>
          <a:xfrm>
            <a:off x="0" y="5383217"/>
            <a:ext cx="12191999" cy="147732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CA" sz="1800" u="none" cap="none" strike="noStrike">
                <a:solidFill>
                  <a:schemeClr val="lt1"/>
                </a:solidFill>
                <a:latin typeface="Calibri"/>
                <a:ea typeface="Calibri"/>
                <a:cs typeface="Calibri"/>
                <a:sym typeface="Calibri"/>
              </a:rPr>
              <a:t>Easy! Because the brand is recognizable and the label is pretty. The ingredients are exactly the same as any other off-brand (mustard seed, vinegar) and I dare you to taste the difference. Quite simply people buy French’s because it’s the “#1 Mustard in Canada” and thus continue the cycle. Weird, huh? In fact, who cares about French’s Mustard. </a:t>
            </a:r>
            <a:r>
              <a:rPr b="1" i="0" lang="en-CA" sz="1800" u="none" cap="none" strike="noStrike">
                <a:solidFill>
                  <a:srgbClr val="FFC000"/>
                </a:solidFill>
                <a:latin typeface="Calibri"/>
                <a:ea typeface="Calibri"/>
                <a:cs typeface="Calibri"/>
                <a:sym typeface="Calibri"/>
              </a:rPr>
              <a:t>Consider the </a:t>
            </a:r>
            <a:r>
              <a:rPr b="1" i="0" lang="en-CA" sz="1800" u="none" cap="none" strike="noStrike">
                <a:solidFill>
                  <a:srgbClr val="00FFFF"/>
                </a:solidFill>
                <a:latin typeface="Calibri"/>
                <a:ea typeface="Calibri"/>
                <a:cs typeface="Calibri"/>
                <a:sym typeface="Calibri"/>
              </a:rPr>
              <a:t>ENTIRE MULTI-BILLION DOLLAR </a:t>
            </a:r>
            <a:r>
              <a:rPr b="1" i="0" lang="en-CA" sz="1800" u="none" cap="none" strike="noStrike">
                <a:solidFill>
                  <a:srgbClr val="FFC000"/>
                </a:solidFill>
                <a:latin typeface="Calibri"/>
                <a:ea typeface="Calibri"/>
                <a:cs typeface="Calibri"/>
                <a:sym typeface="Calibri"/>
              </a:rPr>
              <a:t>advertising industry and its power of creating wants, needs, desires, and REALITY via repeated exposure</a:t>
            </a:r>
            <a:r>
              <a:rPr b="1" i="0" lang="en-CA" sz="1800" u="none" cap="none" strike="noStrike">
                <a:solidFill>
                  <a:schemeClr val="lt1"/>
                </a:solidFill>
                <a:latin typeface="Calibri"/>
                <a:ea typeface="Calibri"/>
                <a:cs typeface="Calibri"/>
                <a:sym typeface="Calibri"/>
              </a:rPr>
              <a:t>.  Colours don’t have genders and yet consider how society has been brainwashed to associate blue with boys and pink with girls.  </a:t>
            </a:r>
            <a:endParaRPr b="1" sz="1800">
              <a:solidFill>
                <a:schemeClr val="lt1"/>
              </a:solidFill>
              <a:latin typeface="Calibri"/>
              <a:ea typeface="Calibri"/>
              <a:cs typeface="Calibri"/>
              <a:sym typeface="Calibri"/>
            </a:endParaRPr>
          </a:p>
        </p:txBody>
      </p:sp>
      <p:pic>
        <p:nvPicPr>
          <p:cNvPr id="104" name="Google Shape;104;p15"/>
          <p:cNvPicPr preferRelativeResize="0"/>
          <p:nvPr/>
        </p:nvPicPr>
        <p:blipFill rotWithShape="1">
          <a:blip r:embed="rId3">
            <a:alphaModFix/>
          </a:blip>
          <a:srcRect b="0" l="44191" r="26893" t="0"/>
          <a:stretch/>
        </p:blipFill>
        <p:spPr>
          <a:xfrm>
            <a:off x="4778075" y="1762494"/>
            <a:ext cx="1845276" cy="3048000"/>
          </a:xfrm>
          <a:prstGeom prst="rect">
            <a:avLst/>
          </a:prstGeom>
          <a:noFill/>
          <a:ln>
            <a:noFill/>
          </a:ln>
        </p:spPr>
      </p:pic>
      <p:pic>
        <p:nvPicPr>
          <p:cNvPr id="105" name="Google Shape;105;p15"/>
          <p:cNvPicPr preferRelativeResize="0"/>
          <p:nvPr/>
        </p:nvPicPr>
        <p:blipFill rotWithShape="1">
          <a:blip r:embed="rId4">
            <a:alphaModFix/>
          </a:blip>
          <a:srcRect b="0" l="0" r="0" t="0"/>
          <a:stretch/>
        </p:blipFill>
        <p:spPr>
          <a:xfrm>
            <a:off x="1600329" y="1741982"/>
            <a:ext cx="2986088" cy="2986088"/>
          </a:xfrm>
          <a:prstGeom prst="rect">
            <a:avLst/>
          </a:prstGeom>
          <a:noFill/>
          <a:ln>
            <a:noFill/>
          </a:ln>
        </p:spPr>
      </p:pic>
      <p:pic>
        <p:nvPicPr>
          <p:cNvPr id="106" name="Google Shape;106;p15"/>
          <p:cNvPicPr preferRelativeResize="0"/>
          <p:nvPr/>
        </p:nvPicPr>
        <p:blipFill rotWithShape="1">
          <a:blip r:embed="rId5">
            <a:alphaModFix/>
          </a:blip>
          <a:srcRect b="0" l="0" r="0" t="0"/>
          <a:stretch/>
        </p:blipFill>
        <p:spPr>
          <a:xfrm>
            <a:off x="0" y="1643064"/>
            <a:ext cx="2117538" cy="3183924"/>
          </a:xfrm>
          <a:prstGeom prst="rect">
            <a:avLst/>
          </a:prstGeom>
          <a:noFill/>
          <a:ln>
            <a:noFill/>
          </a:ln>
        </p:spPr>
      </p:pic>
      <p:pic>
        <p:nvPicPr>
          <p:cNvPr id="107" name="Google Shape;107;p15"/>
          <p:cNvPicPr preferRelativeResize="0"/>
          <p:nvPr/>
        </p:nvPicPr>
        <p:blipFill rotWithShape="1">
          <a:blip r:embed="rId6">
            <a:alphaModFix/>
          </a:blip>
          <a:srcRect b="0" l="0" r="0" t="0"/>
          <a:stretch/>
        </p:blipFill>
        <p:spPr>
          <a:xfrm>
            <a:off x="7529057" y="1741982"/>
            <a:ext cx="3782317" cy="311398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nvSpPr>
        <p:spPr>
          <a:xfrm>
            <a:off x="0" y="179132"/>
            <a:ext cx="8271545" cy="816362"/>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Why did you believe in Santa Clause? </a:t>
            </a:r>
            <a:endParaRPr b="1" sz="4400">
              <a:solidFill>
                <a:schemeClr val="lt1"/>
              </a:solidFill>
              <a:latin typeface="Calibri"/>
              <a:ea typeface="Calibri"/>
              <a:cs typeface="Calibri"/>
              <a:sym typeface="Calibri"/>
            </a:endParaRPr>
          </a:p>
        </p:txBody>
      </p:sp>
      <p:sp>
        <p:nvSpPr>
          <p:cNvPr id="113" name="Google Shape;113;p16"/>
          <p:cNvSpPr txBox="1"/>
          <p:nvPr/>
        </p:nvSpPr>
        <p:spPr>
          <a:xfrm>
            <a:off x="1" y="5103674"/>
            <a:ext cx="12191999" cy="1754326"/>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1800">
                <a:solidFill>
                  <a:schemeClr val="lt1"/>
                </a:solidFill>
                <a:latin typeface="Calibri"/>
                <a:ea typeface="Calibri"/>
                <a:cs typeface="Calibri"/>
                <a:sym typeface="Calibri"/>
              </a:rPr>
              <a:t>Easy! Because people told you to: people you love and trust. Oh, and because you were repeatedly exposed to commercials, actors, images, videos, and television specials enforcing this idea.  By age 8 my kids knew the laws of time, space and gravity pretty well. They know </a:t>
            </a:r>
            <a:r>
              <a:rPr b="1" lang="en-CA" sz="1800">
                <a:solidFill>
                  <a:srgbClr val="FFC000"/>
                </a:solidFill>
                <a:latin typeface="Calibri"/>
                <a:ea typeface="Calibri"/>
                <a:cs typeface="Calibri"/>
                <a:sym typeface="Calibri"/>
              </a:rPr>
              <a:t>there’s no such thing as monsters, but they </a:t>
            </a:r>
            <a:r>
              <a:rPr b="1" i="1" lang="en-CA" sz="1800">
                <a:solidFill>
                  <a:srgbClr val="FFC000"/>
                </a:solidFill>
                <a:latin typeface="Calibri"/>
                <a:ea typeface="Calibri"/>
                <a:cs typeface="Calibri"/>
                <a:sym typeface="Calibri"/>
              </a:rPr>
              <a:t>did</a:t>
            </a:r>
            <a:r>
              <a:rPr b="1" lang="en-CA" sz="1800">
                <a:solidFill>
                  <a:srgbClr val="FFC000"/>
                </a:solidFill>
                <a:latin typeface="Calibri"/>
                <a:ea typeface="Calibri"/>
                <a:cs typeface="Calibri"/>
                <a:sym typeface="Calibri"/>
              </a:rPr>
              <a:t> believe an old man living in the north pole who makes toys for every kid in the world and then delivers them all in one night on his magic sleigh pulled by flying reindeer. </a:t>
            </a:r>
            <a:r>
              <a:rPr b="1" lang="en-CA" sz="1800">
                <a:solidFill>
                  <a:srgbClr val="4BF75B"/>
                </a:solidFill>
                <a:latin typeface="Calibri"/>
                <a:ea typeface="Calibri"/>
                <a:cs typeface="Calibri"/>
                <a:sym typeface="Calibri"/>
              </a:rPr>
              <a:t>(BTW—we could extend this whole analogy of belief to organized religion…but let’s not go there…). The point is this: repeated exposure equals brainwashing and a constructed reality. </a:t>
            </a:r>
            <a:endParaRPr b="1" sz="1800">
              <a:solidFill>
                <a:srgbClr val="4BF75B"/>
              </a:solidFill>
              <a:latin typeface="Calibri"/>
              <a:ea typeface="Calibri"/>
              <a:cs typeface="Calibri"/>
              <a:sym typeface="Calibri"/>
            </a:endParaRPr>
          </a:p>
        </p:txBody>
      </p:sp>
      <p:pic>
        <p:nvPicPr>
          <p:cNvPr id="114" name="Google Shape;114;p16"/>
          <p:cNvPicPr preferRelativeResize="0"/>
          <p:nvPr/>
        </p:nvPicPr>
        <p:blipFill rotWithShape="1">
          <a:blip r:embed="rId3">
            <a:alphaModFix/>
          </a:blip>
          <a:srcRect b="0" l="0" r="0" t="0"/>
          <a:stretch/>
        </p:blipFill>
        <p:spPr>
          <a:xfrm>
            <a:off x="3534032" y="1241958"/>
            <a:ext cx="4593882" cy="344541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nvSpPr>
        <p:spPr>
          <a:xfrm>
            <a:off x="0" y="290985"/>
            <a:ext cx="8271545" cy="816362"/>
          </a:xfrm>
          <a:prstGeom prst="rect">
            <a:avLst/>
          </a:prstGeom>
          <a:solidFill>
            <a:schemeClr val="dk1"/>
          </a:solidFill>
          <a:ln>
            <a:noFill/>
          </a:ln>
        </p:spPr>
        <p:txBody>
          <a:bodyPr anchorCtr="0" anchor="ctr" bIns="45700" lIns="91425" spcFirstLastPara="1" rIns="91425" wrap="square" tIns="45700">
            <a:normAutofit fontScale="600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Why did Germans allow six million people to be rounded up, detained, starved, and then systematically killed? </a:t>
            </a:r>
            <a:endParaRPr b="1" sz="4400">
              <a:solidFill>
                <a:schemeClr val="lt1"/>
              </a:solidFill>
              <a:latin typeface="Calibri"/>
              <a:ea typeface="Calibri"/>
              <a:cs typeface="Calibri"/>
              <a:sym typeface="Calibri"/>
            </a:endParaRPr>
          </a:p>
        </p:txBody>
      </p:sp>
      <p:sp>
        <p:nvSpPr>
          <p:cNvPr id="120" name="Google Shape;120;p17"/>
          <p:cNvSpPr txBox="1"/>
          <p:nvPr/>
        </p:nvSpPr>
        <p:spPr>
          <a:xfrm>
            <a:off x="0" y="5741774"/>
            <a:ext cx="12191999" cy="92333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1800">
                <a:solidFill>
                  <a:schemeClr val="lt1"/>
                </a:solidFill>
                <a:latin typeface="Calibri"/>
                <a:ea typeface="Calibri"/>
                <a:cs typeface="Calibri"/>
                <a:sym typeface="Calibri"/>
              </a:rPr>
              <a:t>Easy! Because they were repeatedly told by their country’s elected officials that non-whites were subhuman and the cause of all their problems. Oh, and they were repeatedly subjected to </a:t>
            </a:r>
            <a:r>
              <a:rPr b="1" lang="en-CA" sz="1800">
                <a:solidFill>
                  <a:srgbClr val="FFC000"/>
                </a:solidFill>
                <a:latin typeface="Calibri"/>
                <a:ea typeface="Calibri"/>
                <a:cs typeface="Calibri"/>
                <a:sym typeface="Calibri"/>
              </a:rPr>
              <a:t>flyers, films, drawings, and other media propaganda enforcing this idea. </a:t>
            </a:r>
            <a:endParaRPr b="1" sz="1800">
              <a:solidFill>
                <a:srgbClr val="FFC000"/>
              </a:solidFill>
              <a:latin typeface="Calibri"/>
              <a:ea typeface="Calibri"/>
              <a:cs typeface="Calibri"/>
              <a:sym typeface="Calibri"/>
            </a:endParaRPr>
          </a:p>
        </p:txBody>
      </p:sp>
      <p:pic>
        <p:nvPicPr>
          <p:cNvPr id="121" name="Google Shape;121;p17"/>
          <p:cNvPicPr preferRelativeResize="0"/>
          <p:nvPr/>
        </p:nvPicPr>
        <p:blipFill rotWithShape="1">
          <a:blip r:embed="rId3">
            <a:alphaModFix/>
          </a:blip>
          <a:srcRect b="0" l="0" r="0" t="0"/>
          <a:stretch/>
        </p:blipFill>
        <p:spPr>
          <a:xfrm>
            <a:off x="1024922" y="1301011"/>
            <a:ext cx="2979101" cy="3997354"/>
          </a:xfrm>
          <a:prstGeom prst="rect">
            <a:avLst/>
          </a:prstGeom>
          <a:noFill/>
          <a:ln>
            <a:noFill/>
          </a:ln>
        </p:spPr>
      </p:pic>
      <p:pic>
        <p:nvPicPr>
          <p:cNvPr id="122" name="Google Shape;122;p17"/>
          <p:cNvPicPr preferRelativeResize="0"/>
          <p:nvPr/>
        </p:nvPicPr>
        <p:blipFill rotWithShape="1">
          <a:blip r:embed="rId4">
            <a:alphaModFix/>
          </a:blip>
          <a:srcRect b="0" l="0" r="0" t="0"/>
          <a:stretch/>
        </p:blipFill>
        <p:spPr>
          <a:xfrm>
            <a:off x="5806009" y="1275693"/>
            <a:ext cx="4931072" cy="3501913"/>
          </a:xfrm>
          <a:prstGeom prst="rect">
            <a:avLst/>
          </a:prstGeom>
          <a:noFill/>
          <a:ln>
            <a:noFill/>
          </a:ln>
        </p:spPr>
      </p:pic>
      <p:pic>
        <p:nvPicPr>
          <p:cNvPr id="123" name="Google Shape;123;p17"/>
          <p:cNvPicPr preferRelativeResize="0"/>
          <p:nvPr/>
        </p:nvPicPr>
        <p:blipFill rotWithShape="1">
          <a:blip r:embed="rId5">
            <a:alphaModFix/>
          </a:blip>
          <a:srcRect b="0" l="0" r="0" t="0"/>
          <a:stretch/>
        </p:blipFill>
        <p:spPr>
          <a:xfrm>
            <a:off x="5452844" y="4900454"/>
            <a:ext cx="6185351" cy="7958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idx="1" type="body"/>
          </p:nvPr>
        </p:nvSpPr>
        <p:spPr>
          <a:xfrm>
            <a:off x="453081" y="1394255"/>
            <a:ext cx="7734574" cy="5261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CA" sz="3600"/>
              <a:t>Following the Nazi seizure of power in 1933, Hitler established a Reich </a:t>
            </a:r>
            <a:r>
              <a:rPr b="1" lang="en-CA" sz="3600">
                <a:solidFill>
                  <a:srgbClr val="C00000"/>
                </a:solidFill>
              </a:rPr>
              <a:t>Ministry of Public Enlightenment and Propaganda </a:t>
            </a:r>
            <a:r>
              <a:rPr lang="en-CA" sz="3600"/>
              <a:t>headed by Joseph Goebbels. </a:t>
            </a:r>
            <a:endParaRPr sz="3600"/>
          </a:p>
          <a:p>
            <a:pPr indent="-228600" lvl="0" marL="228600" rtl="0" algn="l">
              <a:lnSpc>
                <a:spcPct val="90000"/>
              </a:lnSpc>
              <a:spcBef>
                <a:spcPts val="1000"/>
              </a:spcBef>
              <a:spcAft>
                <a:spcPts val="0"/>
              </a:spcAft>
              <a:buClr>
                <a:schemeClr val="dk1"/>
              </a:buClr>
              <a:buSzPts val="3600"/>
              <a:buChar char="•"/>
            </a:pPr>
            <a:r>
              <a:rPr lang="en-CA" sz="3600"/>
              <a:t>The Ministry's aim was to ensure that the Nazi message was successfully communicated through </a:t>
            </a:r>
            <a:r>
              <a:rPr b="1" lang="en-CA" sz="3600">
                <a:solidFill>
                  <a:srgbClr val="002060"/>
                </a:solidFill>
              </a:rPr>
              <a:t>art, music, theater, films, books, radio, educational materials, and the press.</a:t>
            </a:r>
            <a:endParaRPr/>
          </a:p>
        </p:txBody>
      </p:sp>
      <p:sp>
        <p:nvSpPr>
          <p:cNvPr id="129" name="Google Shape;129;p18"/>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In fact…</a:t>
            </a:r>
            <a:endParaRPr b="1" sz="4400">
              <a:solidFill>
                <a:schemeClr val="lt1"/>
              </a:solidFill>
              <a:latin typeface="Calibri"/>
              <a:ea typeface="Calibri"/>
              <a:cs typeface="Calibri"/>
              <a:sym typeface="Calibri"/>
            </a:endParaRPr>
          </a:p>
        </p:txBody>
      </p:sp>
      <p:pic>
        <p:nvPicPr>
          <p:cNvPr id="130" name="Google Shape;130;p18"/>
          <p:cNvPicPr preferRelativeResize="0"/>
          <p:nvPr/>
        </p:nvPicPr>
        <p:blipFill rotWithShape="1">
          <a:blip r:embed="rId3">
            <a:alphaModFix/>
          </a:blip>
          <a:srcRect b="0" l="0" r="0" t="0"/>
          <a:stretch/>
        </p:blipFill>
        <p:spPr>
          <a:xfrm>
            <a:off x="8732551" y="741406"/>
            <a:ext cx="3175930" cy="2402660"/>
          </a:xfrm>
          <a:prstGeom prst="rect">
            <a:avLst/>
          </a:prstGeom>
          <a:noFill/>
          <a:ln cap="flat" cmpd="sng" w="9525">
            <a:solidFill>
              <a:schemeClr val="dk1"/>
            </a:solidFill>
            <a:prstDash val="solid"/>
            <a:round/>
            <a:headEnd len="sm" w="sm" type="none"/>
            <a:tailEnd len="sm" w="sm" type="none"/>
          </a:ln>
        </p:spPr>
      </p:pic>
      <p:sp>
        <p:nvSpPr>
          <p:cNvPr id="131" name="Google Shape;131;p18"/>
          <p:cNvSpPr txBox="1"/>
          <p:nvPr/>
        </p:nvSpPr>
        <p:spPr>
          <a:xfrm>
            <a:off x="8954972" y="3534032"/>
            <a:ext cx="2858087"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a:solidFill>
                  <a:schemeClr val="dk1"/>
                </a:solidFill>
                <a:latin typeface="Calibri"/>
                <a:ea typeface="Calibri"/>
                <a:cs typeface="Calibri"/>
                <a:sym typeface="Calibri"/>
              </a:rPr>
              <a:t>German children read an anti-Jewish propaganda book titled DER GIFTPILZ       ( "The Poisonous Mushroom"). The girl on the left holds a companion volume, the translated title of which is "Trust No Fox." Germany, ca. 1938.</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idx="1" type="body"/>
          </p:nvPr>
        </p:nvSpPr>
        <p:spPr>
          <a:xfrm>
            <a:off x="453081" y="1394255"/>
            <a:ext cx="7734574" cy="5261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CA" sz="3600"/>
              <a:t>In his book </a:t>
            </a:r>
            <a:r>
              <a:rPr i="1" lang="en-CA" sz="3600"/>
              <a:t>Mein Kampf </a:t>
            </a:r>
            <a:r>
              <a:rPr lang="en-CA" sz="3600"/>
              <a:t>(“My Struggle”) Hitler enlightened his audience about the beauty of media propaganda:</a:t>
            </a:r>
            <a:endParaRPr/>
          </a:p>
        </p:txBody>
      </p:sp>
      <p:sp>
        <p:nvSpPr>
          <p:cNvPr id="137" name="Google Shape;137;p19"/>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Hitler—so evil, yet so smart. </a:t>
            </a:r>
            <a:endParaRPr b="1" sz="4400">
              <a:solidFill>
                <a:schemeClr val="lt1"/>
              </a:solidFill>
              <a:latin typeface="Calibri"/>
              <a:ea typeface="Calibri"/>
              <a:cs typeface="Calibri"/>
              <a:sym typeface="Calibri"/>
            </a:endParaRPr>
          </a:p>
        </p:txBody>
      </p:sp>
      <p:pic>
        <p:nvPicPr>
          <p:cNvPr id="138" name="Google Shape;138;p19"/>
          <p:cNvPicPr preferRelativeResize="0"/>
          <p:nvPr/>
        </p:nvPicPr>
        <p:blipFill rotWithShape="1">
          <a:blip r:embed="rId3">
            <a:alphaModFix/>
          </a:blip>
          <a:srcRect b="0" l="0" r="0" t="0"/>
          <a:stretch/>
        </p:blipFill>
        <p:spPr>
          <a:xfrm>
            <a:off x="8938054" y="1394255"/>
            <a:ext cx="2850292" cy="4142232"/>
          </a:xfrm>
          <a:prstGeom prst="rect">
            <a:avLst/>
          </a:prstGeom>
          <a:noFill/>
          <a:ln>
            <a:noFill/>
          </a:ln>
        </p:spPr>
      </p:pic>
      <p:pic>
        <p:nvPicPr>
          <p:cNvPr id="139" name="Google Shape;139;p19"/>
          <p:cNvPicPr preferRelativeResize="0"/>
          <p:nvPr/>
        </p:nvPicPr>
        <p:blipFill rotWithShape="1">
          <a:blip r:embed="rId4">
            <a:alphaModFix/>
          </a:blip>
          <a:srcRect b="0" l="0" r="0" t="75568"/>
          <a:stretch/>
        </p:blipFill>
        <p:spPr>
          <a:xfrm>
            <a:off x="699373" y="4120238"/>
            <a:ext cx="7641059" cy="14416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0"/>
          <p:cNvPicPr preferRelativeResize="0"/>
          <p:nvPr>
            <p:ph idx="1" type="body"/>
          </p:nvPr>
        </p:nvPicPr>
        <p:blipFill rotWithShape="1">
          <a:blip r:embed="rId3">
            <a:alphaModFix/>
          </a:blip>
          <a:srcRect b="0" l="0" r="0" t="0"/>
          <a:stretch/>
        </p:blipFill>
        <p:spPr>
          <a:xfrm>
            <a:off x="649760" y="1443336"/>
            <a:ext cx="5676900" cy="3724275"/>
          </a:xfrm>
          <a:prstGeom prst="rect">
            <a:avLst/>
          </a:prstGeom>
          <a:noFill/>
          <a:ln>
            <a:noFill/>
          </a:ln>
        </p:spPr>
      </p:pic>
      <p:sp>
        <p:nvSpPr>
          <p:cNvPr id="145" name="Google Shape;145;p20"/>
          <p:cNvSpPr txBox="1"/>
          <p:nvPr/>
        </p:nvSpPr>
        <p:spPr>
          <a:xfrm>
            <a:off x="1" y="290985"/>
            <a:ext cx="6285470"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And so on, and so on…..</a:t>
            </a:r>
            <a:endParaRPr b="1" sz="4400">
              <a:solidFill>
                <a:schemeClr val="lt1"/>
              </a:solidFill>
              <a:latin typeface="Calibri"/>
              <a:ea typeface="Calibri"/>
              <a:cs typeface="Calibri"/>
              <a:sym typeface="Calibri"/>
            </a:endParaRPr>
          </a:p>
        </p:txBody>
      </p:sp>
      <p:pic>
        <p:nvPicPr>
          <p:cNvPr id="146" name="Google Shape;146;p20"/>
          <p:cNvPicPr preferRelativeResize="0"/>
          <p:nvPr/>
        </p:nvPicPr>
        <p:blipFill rotWithShape="1">
          <a:blip r:embed="rId4">
            <a:alphaModFix/>
          </a:blip>
          <a:srcRect b="0" l="0" r="0" t="0"/>
          <a:stretch/>
        </p:blipFill>
        <p:spPr>
          <a:xfrm>
            <a:off x="8034083" y="1952368"/>
            <a:ext cx="3537761" cy="4600832"/>
          </a:xfrm>
          <a:prstGeom prst="rect">
            <a:avLst/>
          </a:prstGeom>
          <a:noFill/>
          <a:ln>
            <a:noFill/>
          </a:ln>
        </p:spPr>
      </p:pic>
      <p:pic>
        <p:nvPicPr>
          <p:cNvPr id="147" name="Google Shape;147;p20"/>
          <p:cNvPicPr preferRelativeResize="0"/>
          <p:nvPr/>
        </p:nvPicPr>
        <p:blipFill rotWithShape="1">
          <a:blip r:embed="rId5">
            <a:alphaModFix/>
          </a:blip>
          <a:srcRect b="66316" l="19903" r="0" t="10651"/>
          <a:stretch/>
        </p:blipFill>
        <p:spPr>
          <a:xfrm>
            <a:off x="6631460" y="148280"/>
            <a:ext cx="5086178" cy="1433383"/>
          </a:xfrm>
          <a:prstGeom prst="rect">
            <a:avLst/>
          </a:prstGeom>
          <a:noFill/>
          <a:ln>
            <a:noFill/>
          </a:ln>
        </p:spPr>
      </p:pic>
      <p:pic>
        <p:nvPicPr>
          <p:cNvPr id="148" name="Google Shape;148;p20"/>
          <p:cNvPicPr preferRelativeResize="0"/>
          <p:nvPr/>
        </p:nvPicPr>
        <p:blipFill rotWithShape="1">
          <a:blip r:embed="rId6">
            <a:alphaModFix/>
          </a:blip>
          <a:srcRect b="0" l="0" r="0" t="0"/>
          <a:stretch/>
        </p:blipFill>
        <p:spPr>
          <a:xfrm>
            <a:off x="4242486" y="4895203"/>
            <a:ext cx="2699565" cy="196279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1"/>
          <p:cNvSpPr txBox="1"/>
          <p:nvPr>
            <p:ph idx="1" type="body"/>
          </p:nvPr>
        </p:nvSpPr>
        <p:spPr>
          <a:xfrm>
            <a:off x="453081" y="1394255"/>
            <a:ext cx="5296930" cy="526191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Media theorists have been around for </a:t>
            </a:r>
            <a:r>
              <a:rPr b="1" i="1" lang="en-CA" sz="3200"/>
              <a:t>decades</a:t>
            </a:r>
            <a:r>
              <a:rPr lang="en-CA" sz="3200"/>
              <a:t> publishing thoughtful academic literature on the power of </a:t>
            </a:r>
            <a:r>
              <a:rPr b="1" lang="en-CA" sz="3200"/>
              <a:t>words</a:t>
            </a:r>
            <a:r>
              <a:rPr lang="en-CA" sz="3200"/>
              <a:t> and </a:t>
            </a:r>
            <a:r>
              <a:rPr b="1" lang="en-CA" sz="3200"/>
              <a:t>images</a:t>
            </a:r>
            <a:r>
              <a:rPr lang="en-CA" sz="3200"/>
              <a:t>.</a:t>
            </a:r>
            <a:endParaRPr/>
          </a:p>
          <a:p>
            <a:pPr indent="-228600" lvl="0" marL="228600" rtl="0" algn="l">
              <a:lnSpc>
                <a:spcPct val="90000"/>
              </a:lnSpc>
              <a:spcBef>
                <a:spcPts val="1000"/>
              </a:spcBef>
              <a:spcAft>
                <a:spcPts val="0"/>
              </a:spcAft>
              <a:buClr>
                <a:schemeClr val="dk1"/>
              </a:buClr>
              <a:buSzPts val="3200"/>
              <a:buChar char="•"/>
            </a:pPr>
            <a:r>
              <a:rPr lang="en-CA" sz="3200"/>
              <a:t>Do some digging on your own if you wish—don’t take some bozo’s youtube video or comment as the final word…you just look ignorant.  </a:t>
            </a:r>
            <a:endParaRPr/>
          </a:p>
        </p:txBody>
      </p:sp>
      <p:sp>
        <p:nvSpPr>
          <p:cNvPr id="154" name="Google Shape;154;p21"/>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But Don’t Take My Word For It….</a:t>
            </a:r>
            <a:endParaRPr b="1" sz="4400">
              <a:solidFill>
                <a:schemeClr val="lt1"/>
              </a:solidFill>
              <a:latin typeface="Calibri"/>
              <a:ea typeface="Calibri"/>
              <a:cs typeface="Calibri"/>
              <a:sym typeface="Calibri"/>
            </a:endParaRPr>
          </a:p>
        </p:txBody>
      </p:sp>
      <p:pic>
        <p:nvPicPr>
          <p:cNvPr id="155" name="Google Shape;155;p21"/>
          <p:cNvPicPr preferRelativeResize="0"/>
          <p:nvPr/>
        </p:nvPicPr>
        <p:blipFill rotWithShape="1">
          <a:blip r:embed="rId3">
            <a:alphaModFix/>
          </a:blip>
          <a:srcRect b="0" l="0" r="0" t="0"/>
          <a:stretch/>
        </p:blipFill>
        <p:spPr>
          <a:xfrm>
            <a:off x="8923841" y="365125"/>
            <a:ext cx="2677645" cy="4075069"/>
          </a:xfrm>
          <a:prstGeom prst="rect">
            <a:avLst/>
          </a:prstGeom>
          <a:noFill/>
          <a:ln>
            <a:noFill/>
          </a:ln>
        </p:spPr>
      </p:pic>
      <p:pic>
        <p:nvPicPr>
          <p:cNvPr id="156" name="Google Shape;156;p21"/>
          <p:cNvPicPr preferRelativeResize="0"/>
          <p:nvPr/>
        </p:nvPicPr>
        <p:blipFill rotWithShape="1">
          <a:blip r:embed="rId4">
            <a:alphaModFix/>
          </a:blip>
          <a:srcRect b="0" l="0" r="0" t="0"/>
          <a:stretch/>
        </p:blipFill>
        <p:spPr>
          <a:xfrm>
            <a:off x="6320136" y="4086995"/>
            <a:ext cx="1703258" cy="2242623"/>
          </a:xfrm>
          <a:prstGeom prst="rect">
            <a:avLst/>
          </a:prstGeom>
          <a:noFill/>
          <a:ln>
            <a:noFill/>
          </a:ln>
        </p:spPr>
      </p:pic>
      <p:pic>
        <p:nvPicPr>
          <p:cNvPr id="157" name="Google Shape;157;p21"/>
          <p:cNvPicPr preferRelativeResize="0"/>
          <p:nvPr/>
        </p:nvPicPr>
        <p:blipFill rotWithShape="1">
          <a:blip r:embed="rId5">
            <a:alphaModFix/>
          </a:blip>
          <a:srcRect b="0" l="0" r="0" t="0"/>
          <a:stretch/>
        </p:blipFill>
        <p:spPr>
          <a:xfrm>
            <a:off x="6311638" y="1254212"/>
            <a:ext cx="1720254" cy="2641252"/>
          </a:xfrm>
          <a:prstGeom prst="rect">
            <a:avLst/>
          </a:prstGeom>
          <a:noFill/>
          <a:ln>
            <a:noFill/>
          </a:ln>
        </p:spPr>
      </p:pic>
      <p:pic>
        <p:nvPicPr>
          <p:cNvPr id="158" name="Google Shape;158;p21"/>
          <p:cNvPicPr preferRelativeResize="0"/>
          <p:nvPr/>
        </p:nvPicPr>
        <p:blipFill rotWithShape="1">
          <a:blip r:embed="rId6">
            <a:alphaModFix/>
          </a:blip>
          <a:srcRect b="0" l="0" r="0" t="0"/>
          <a:stretch/>
        </p:blipFill>
        <p:spPr>
          <a:xfrm>
            <a:off x="10597466" y="4802659"/>
            <a:ext cx="1201729" cy="1853514"/>
          </a:xfrm>
          <a:prstGeom prst="rect">
            <a:avLst/>
          </a:prstGeom>
          <a:noFill/>
          <a:ln>
            <a:noFill/>
          </a:ln>
        </p:spPr>
      </p:pic>
      <p:pic>
        <p:nvPicPr>
          <p:cNvPr id="159" name="Google Shape;159;p21"/>
          <p:cNvPicPr preferRelativeResize="0"/>
          <p:nvPr/>
        </p:nvPicPr>
        <p:blipFill rotWithShape="1">
          <a:blip r:embed="rId7">
            <a:alphaModFix/>
          </a:blip>
          <a:srcRect b="0" l="0" r="0" t="0"/>
          <a:stretch/>
        </p:blipFill>
        <p:spPr>
          <a:xfrm>
            <a:off x="8512708" y="4574831"/>
            <a:ext cx="1595443" cy="21444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